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2.xml" ContentType="application/vnd.openxmlformats-officedocument.themeOverrid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5" r:id="rId1"/>
    <p:sldMasterId id="2147483814" r:id="rId2"/>
  </p:sldMasterIdLst>
  <p:notesMasterIdLst>
    <p:notesMasterId r:id="rId45"/>
  </p:notesMasterIdLst>
  <p:sldIdLst>
    <p:sldId id="256" r:id="rId3"/>
    <p:sldId id="2147473787" r:id="rId4"/>
    <p:sldId id="2147473788" r:id="rId5"/>
    <p:sldId id="2147473778" r:id="rId6"/>
    <p:sldId id="2147473780" r:id="rId7"/>
    <p:sldId id="2147473776" r:id="rId8"/>
    <p:sldId id="2147473779" r:id="rId9"/>
    <p:sldId id="2147473783" r:id="rId10"/>
    <p:sldId id="2147473784" r:id="rId11"/>
    <p:sldId id="2147472948" r:id="rId12"/>
    <p:sldId id="2147472942" r:id="rId13"/>
    <p:sldId id="2147473081" r:id="rId14"/>
    <p:sldId id="2147472959" r:id="rId15"/>
    <p:sldId id="2147472961" r:id="rId16"/>
    <p:sldId id="2147472963" r:id="rId17"/>
    <p:sldId id="2147472974" r:id="rId18"/>
    <p:sldId id="2147472975" r:id="rId19"/>
    <p:sldId id="2147472978" r:id="rId20"/>
    <p:sldId id="2147472979" r:id="rId21"/>
    <p:sldId id="2147472990" r:id="rId22"/>
    <p:sldId id="2147473058" r:id="rId23"/>
    <p:sldId id="2147473053" r:id="rId24"/>
    <p:sldId id="2147472992" r:id="rId25"/>
    <p:sldId id="2147472995" r:id="rId26"/>
    <p:sldId id="2147473067" r:id="rId27"/>
    <p:sldId id="2147472999" r:id="rId28"/>
    <p:sldId id="2147473066" r:id="rId29"/>
    <p:sldId id="2147473011" r:id="rId30"/>
    <p:sldId id="2147473015" r:id="rId31"/>
    <p:sldId id="2147473018" r:id="rId32"/>
    <p:sldId id="2147473033" r:id="rId33"/>
    <p:sldId id="2147473054" r:id="rId34"/>
    <p:sldId id="2147472993" r:id="rId35"/>
    <p:sldId id="2147472996" r:id="rId36"/>
    <p:sldId id="2147473068" r:id="rId37"/>
    <p:sldId id="2147473000" r:id="rId38"/>
    <p:sldId id="2147473009" r:id="rId39"/>
    <p:sldId id="2147473012" r:id="rId40"/>
    <p:sldId id="2147473016" r:id="rId41"/>
    <p:sldId id="2147473019" r:id="rId42"/>
    <p:sldId id="2147473034" r:id="rId43"/>
    <p:sldId id="304" r:id="rId44"/>
  </p:sldIdLst>
  <p:sldSz cx="12192000" cy="6858000"/>
  <p:notesSz cx="6858000" cy="9144000"/>
  <p:embeddedFontLst>
    <p:embeddedFont>
      <p:font typeface="Arial Narrow" panose="020B0604020202020204" pitchFamily="34" charset="0"/>
      <p:regular r:id="rId46"/>
      <p:bold r:id="rId47"/>
      <p:italic r:id="rId48"/>
      <p:boldItalic r:id="rId49"/>
    </p:embeddedFont>
    <p:embeddedFont>
      <p:font typeface="Barlow" pitchFamily="2" charset="77"/>
      <p:regular r:id="rId50"/>
      <p:bold r:id="rId51"/>
      <p:italic r:id="rId52"/>
      <p:boldItalic r:id="rId53"/>
    </p:embeddedFont>
    <p:embeddedFont>
      <p:font typeface="Dreaming Outloud Pro" panose="03050502040302030504" pitchFamily="66" charset="77"/>
      <p:regular r:id="rId54"/>
      <p:italic r:id="rId55"/>
    </p:embeddedFont>
    <p:embeddedFont>
      <p:font typeface="SempioneGrotesk" pitchFamily="2" charset="77"/>
      <p:regular r:id="rId56"/>
      <p:bold r:id="rId57"/>
      <p:italic r:id="rId58"/>
      <p:boldItalic r:id="rId59"/>
    </p:embeddedFont>
    <p:embeddedFont>
      <p:font typeface="Tenorite" pitchFamily="2" charset="0"/>
      <p:regular r:id="rId60"/>
      <p:bold r:id="rId61"/>
      <p:italic r:id="rId62"/>
      <p:boldItalic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0" roundtripDataSignature="AMtx7mhrQegy/Ej+RR2G+cSitgFkEScH2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B46FC-6B33-C3F0-52F2-8068152D41E3}" name="marina gabrieli" initials="mg" userId="d31a1bc93407695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9E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CEEA83-8FCF-479C-8B0C-6355808BC237}">
  <a:tblStyle styleId="{68CEEA83-8FCF-479C-8B0C-6355808BC237}" styleName="Table_0">
    <a:wholeTbl>
      <a:tcTxStyle b="off" i="off">
        <a:font>
          <a:latin typeface="SempioneGrotesk"/>
          <a:ea typeface="SempioneGrotesk"/>
          <a:cs typeface="SempioneGrotes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4EB"/>
          </a:solidFill>
        </a:fill>
      </a:tcStyle>
    </a:wholeTbl>
    <a:band1H>
      <a:tcTxStyle/>
      <a:tcStyle>
        <a:tcBdr/>
        <a:fill>
          <a:solidFill>
            <a:srgbClr val="CAE8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8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mpioneGrotesk"/>
          <a:ea typeface="SempioneGrotesk"/>
          <a:cs typeface="SempioneGrotesk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SempioneGrotesk"/>
          <a:ea typeface="SempioneGrotesk"/>
          <a:cs typeface="SempioneGrotesk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SempioneGrotesk"/>
          <a:ea typeface="SempioneGrotesk"/>
          <a:cs typeface="SempioneGrotes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mpioneGrotesk"/>
          <a:ea typeface="SempioneGrotesk"/>
          <a:cs typeface="SempioneGrotes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59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224" y="360"/>
      </p:cViewPr>
      <p:guideLst>
        <p:guide orient="horz" pos="29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14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14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40" Type="http://customschemas.google.com/relationships/presentationmetadata" Target="metadata"/><Relationship Id="rId14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14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141" Type="http://schemas.openxmlformats.org/officeDocument/2006/relationships/presProps" Target="presProps.xml"/><Relationship Id="rId7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oglio_di_lavoro_di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Foglio_di_lavoro_di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Foglio_di_lavoro_di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Foglio_di_lavoro_di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Foglio_di_lavoro_di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Foglio_di_lavoro_di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Foglio_di_lavoro_di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Foglio_di_lavoro_di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Foglio_di_lavoro_di_Microsoft_Excel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Foglio_di_lavoro_di_Microsoft_Excel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Foglio_di_lavoro_di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Foglio_di_lavoro_di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14836969615062"/>
          <c:y val="3.2113736233448154E-2"/>
          <c:w val="0.71944862839370516"/>
          <c:h val="0.897236044052965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rgbClr val="010444"/>
            </a:solidFill>
            <a:ln>
              <a:noFill/>
            </a:ln>
            <a:effectLst/>
          </c:spPr>
          <c:invertIfNegative val="0"/>
          <c:dLbls>
            <c:numFmt formatCode="#,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18 - 24 anni</c:v>
                </c:pt>
                <c:pt idx="1">
                  <c:v>25 - 34 anni</c:v>
                </c:pt>
                <c:pt idx="2">
                  <c:v>35 - 44 anni</c:v>
                </c:pt>
                <c:pt idx="3">
                  <c:v>45 - 54 anni</c:v>
                </c:pt>
                <c:pt idx="4">
                  <c:v>55 - 64 anni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9.1999999999999993</c:v>
                </c:pt>
                <c:pt idx="1">
                  <c:v>25.6</c:v>
                </c:pt>
                <c:pt idx="2">
                  <c:v>25.1</c:v>
                </c:pt>
                <c:pt idx="3">
                  <c:v>21.2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3-4AF7-9282-F95DC85B9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3635320"/>
        <c:axId val="623638456"/>
      </c:barChart>
      <c:catAx>
        <c:axId val="623635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3638456"/>
        <c:crosses val="autoZero"/>
        <c:auto val="1"/>
        <c:lblAlgn val="ctr"/>
        <c:lblOffset val="100"/>
        <c:noMultiLvlLbl val="0"/>
      </c:catAx>
      <c:valAx>
        <c:axId val="623638456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62363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4F-4D1C-AC50-B286D5675BB7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Foglio1!$A$2:$A$13</c:f>
              <c:strCache>
                <c:ptCount val="12"/>
                <c:pt idx="0">
                  <c:v>Siti web di viaggi</c:v>
                </c:pt>
                <c:pt idx="1">
                  <c:v>Motore di ricerca</c:v>
                </c:pt>
                <c:pt idx="2">
                  <c:v>Parlando con chi ha già fatto un viaggio simile</c:v>
                </c:pt>
                <c:pt idx="3">
                  <c:v>Social Network</c:v>
                </c:pt>
                <c:pt idx="4">
                  <c:v>Agenzia viaggi</c:v>
                </c:pt>
                <c:pt idx="5">
                  <c:v>Parlando con i parenti in Italia</c:v>
                </c:pt>
                <c:pt idx="6">
                  <c:v>Forum online specializzati in viaggi</c:v>
                </c:pt>
                <c:pt idx="7">
                  <c:v>Attività di promozione del MAECI</c:v>
                </c:pt>
                <c:pt idx="8">
                  <c:v>Pubblicità su riviste di viaggi</c:v>
                </c:pt>
                <c:pt idx="9">
                  <c:v>Programma Italea</c:v>
                </c:pt>
                <c:pt idx="10">
                  <c:v>Pubblicità su cartelloni, affissioni, display</c:v>
                </c:pt>
                <c:pt idx="11">
                  <c:v>Altro</c:v>
                </c:pt>
              </c:strCache>
            </c:strRef>
          </c:cat>
          <c:val>
            <c:numRef>
              <c:f>Foglio1!$B$2:$B$13</c:f>
              <c:numCache>
                <c:formatCode>0</c:formatCode>
                <c:ptCount val="12"/>
                <c:pt idx="0">
                  <c:v>58.1</c:v>
                </c:pt>
                <c:pt idx="1">
                  <c:v>57.3</c:v>
                </c:pt>
                <c:pt idx="2">
                  <c:v>41.1</c:v>
                </c:pt>
                <c:pt idx="3">
                  <c:v>38.700000000000003</c:v>
                </c:pt>
                <c:pt idx="4">
                  <c:v>37.200000000000003</c:v>
                </c:pt>
                <c:pt idx="5">
                  <c:v>36.700000000000003</c:v>
                </c:pt>
                <c:pt idx="6">
                  <c:v>26.3</c:v>
                </c:pt>
                <c:pt idx="7">
                  <c:v>14.2</c:v>
                </c:pt>
                <c:pt idx="8">
                  <c:v>11.3</c:v>
                </c:pt>
                <c:pt idx="9">
                  <c:v>10.199999999999999</c:v>
                </c:pt>
                <c:pt idx="10">
                  <c:v>5.7</c:v>
                </c:pt>
                <c:pt idx="1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F-4D1C-AC50-B286D5675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67-4241-A697-F1072F4D9B06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Foglio1!$A$2:$A$13</c:f>
              <c:strCache>
                <c:ptCount val="12"/>
                <c:pt idx="0">
                  <c:v>Alloggi</c:v>
                </c:pt>
                <c:pt idx="1">
                  <c:v>Mezzi di trasporto</c:v>
                </c:pt>
                <c:pt idx="2">
                  <c:v>Eventi e feste locali</c:v>
                </c:pt>
                <c:pt idx="3">
                  <c:v>Informazioni su prodotti enogastronomici</c:v>
                </c:pt>
                <c:pt idx="4">
                  <c:v>Suggerimenti di itinerari personalizzati</c:v>
                </c:pt>
                <c:pt idx="5">
                  <c:v>Guide</c:v>
                </c:pt>
                <c:pt idx="6">
                  <c:v>Tour operator</c:v>
                </c:pt>
                <c:pt idx="7">
                  <c:v>Informazioni su sicurezza</c:v>
                </c:pt>
                <c:pt idx="8">
                  <c:v>Ricerche genealogiche</c:v>
                </c:pt>
                <c:pt idx="9">
                  <c:v>Offerte speciali per italo discendenti</c:v>
                </c:pt>
                <c:pt idx="10">
                  <c:v>Collegamenti interni</c:v>
                </c:pt>
                <c:pt idx="11">
                  <c:v>Altro</c:v>
                </c:pt>
              </c:strCache>
            </c:strRef>
          </c:cat>
          <c:val>
            <c:numRef>
              <c:f>Foglio1!$B$2:$B$13</c:f>
              <c:numCache>
                <c:formatCode>0</c:formatCode>
                <c:ptCount val="12"/>
                <c:pt idx="0">
                  <c:v>70.7</c:v>
                </c:pt>
                <c:pt idx="1">
                  <c:v>58.2</c:v>
                </c:pt>
                <c:pt idx="2">
                  <c:v>46</c:v>
                </c:pt>
                <c:pt idx="3">
                  <c:v>45.2</c:v>
                </c:pt>
                <c:pt idx="4">
                  <c:v>36.799999999999997</c:v>
                </c:pt>
                <c:pt idx="5">
                  <c:v>36.4</c:v>
                </c:pt>
                <c:pt idx="6">
                  <c:v>35.6</c:v>
                </c:pt>
                <c:pt idx="7">
                  <c:v>32.9</c:v>
                </c:pt>
                <c:pt idx="8">
                  <c:v>31.4</c:v>
                </c:pt>
                <c:pt idx="9">
                  <c:v>30.2</c:v>
                </c:pt>
                <c:pt idx="10">
                  <c:v>27.6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7-4241-A697-F1072F4D9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 importante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25-405D-BA1C-F7CBF28B389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5-405D-BA1C-F7CBF28B389F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 importante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25-405D-BA1C-F7CBF28B389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25-405D-BA1C-F7CBF28B389F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 importante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5-405D-BA1C-F7CBF28B389F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 importante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490">
                  <a:lumMod val="50000"/>
                </a:srgb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25-405D-BA1C-F7CBF28B389F}"/>
              </c:ext>
            </c:extLst>
          </c:dPt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25-405D-BA1C-F7CBF28B389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33.49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25-405D-BA1C-F7CBF28B3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ADLaM Display" panose="020F0502020204030204" pitchFamily="2" charset="0"/>
              <a:cs typeface="ADLaM Display" panose="020F0502020204030204" pitchFamily="2" charset="0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 interessante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60F-450B-A429-F9345192D8A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F-450B-A429-F9345192D8AF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 interessante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0F-450B-A429-F9345192D8A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0F-450B-A429-F9345192D8AF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 interessante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F-450B-A429-F9345192D8AF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 interessante</c:v>
                </c:pt>
              </c:strCache>
            </c:strRef>
          </c:tx>
          <c:spPr>
            <a:solidFill>
              <a:srgbClr val="001490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ADLaM Display" panose="02010000000000000000" pitchFamily="2" charset="0"/>
                      <a:cs typeface="ADLaM Display" panose="02010000000000000000" pitchFamily="2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F-450B-A429-F9345192D8A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ADLaM Display" panose="02010000000000000000" pitchFamily="2" charset="0"/>
                    <a:cs typeface="ADLaM Display" panose="02010000000000000000" pitchFamily="2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0F-450B-A429-F9345192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j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1B-41F2-B382-6F57BBCD96E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1B-41F2-B382-6F57BBCD96E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1B-41F2-B382-6F57BBCD96E1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1B-41F2-B382-6F57BBCD96E1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Sì e ne ho usufruito in passato</c:v>
                </c:pt>
                <c:pt idx="1">
                  <c:v>Sì, lo conosco bene</c:v>
                </c:pt>
                <c:pt idx="2">
                  <c:v>Sì, lo conosco solo di nome</c:v>
                </c:pt>
                <c:pt idx="3">
                  <c:v>No, non ne avevo mai sentito parlare</c:v>
                </c:pt>
              </c:strCache>
            </c:strRef>
          </c:cat>
          <c:val>
            <c:numRef>
              <c:f>Foglio1!$B$2:$B$5</c:f>
              <c:numCache>
                <c:formatCode>0</c:formatCode>
                <c:ptCount val="4"/>
                <c:pt idx="0">
                  <c:v>4.2</c:v>
                </c:pt>
                <c:pt idx="1">
                  <c:v>10.199999999999999</c:v>
                </c:pt>
                <c:pt idx="2">
                  <c:v>25.51</c:v>
                </c:pt>
                <c:pt idx="3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1B-41F2-B382-6F57BBCD9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87-46F4-B96F-013E588AF753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287-46F4-B96F-013E588AF753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C287-46F4-B96F-013E588AF75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273504273505266E-3"/>
                  <c:y val="-9.74216752743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7-46F4-B96F-013E588AF753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7-46F4-B96F-013E588AF753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87-46F4-B96F-013E588AF753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490">
                  <a:lumMod val="50000"/>
                </a:srgb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287-46F4-B96F-013E588AF753}"/>
              </c:ext>
            </c:extLst>
          </c:dPt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287-46F4-B96F-013E588AF753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75.489999999999995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7-46F4-B96F-013E588AF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692307692307689E-2"/>
          <c:y val="0.62244395952372311"/>
          <c:w val="0.38682414529914527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84-48E7-82DD-7FA585A25A2E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Social Network</c:v>
                </c:pt>
                <c:pt idx="1">
                  <c:v>Motore di ricerca</c:v>
                </c:pt>
                <c:pt idx="2">
                  <c:v>Passaparola</c:v>
                </c:pt>
                <c:pt idx="3">
                  <c:v>Siti web di viaggi</c:v>
                </c:pt>
                <c:pt idx="4">
                  <c:v>Sito italea.com</c:v>
                </c:pt>
                <c:pt idx="5">
                  <c:v>Forum online specializzati in viaggi</c:v>
                </c:pt>
                <c:pt idx="6">
                  <c:v>Agenzia viaggi</c:v>
                </c:pt>
                <c:pt idx="7">
                  <c:v>Attivita' di promozione del MAECI</c:v>
                </c:pt>
                <c:pt idx="8">
                  <c:v>Altro</c:v>
                </c:pt>
              </c:strCache>
            </c:strRef>
          </c:cat>
          <c:val>
            <c:numRef>
              <c:f>Foglio1!$B$2:$B$10</c:f>
              <c:numCache>
                <c:formatCode>0</c:formatCode>
                <c:ptCount val="9"/>
                <c:pt idx="0">
                  <c:v>27.5</c:v>
                </c:pt>
                <c:pt idx="1">
                  <c:v>17.899999999999999</c:v>
                </c:pt>
                <c:pt idx="2">
                  <c:v>18.2</c:v>
                </c:pt>
                <c:pt idx="3">
                  <c:v>9.1999999999999993</c:v>
                </c:pt>
                <c:pt idx="4">
                  <c:v>8.8000000000000007</c:v>
                </c:pt>
                <c:pt idx="5">
                  <c:v>6.3</c:v>
                </c:pt>
                <c:pt idx="6">
                  <c:v>5.9</c:v>
                </c:pt>
                <c:pt idx="7">
                  <c:v>5.3</c:v>
                </c:pt>
                <c:pt idx="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4-48E7-82DD-7FA585A25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8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6649594659036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12-468A-A08A-605DA1A9506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12-468A-A08A-605DA1A9506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12-468A-A08A-605DA1A9506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12-468A-A08A-605DA1A9506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412-468A-A08A-605DA1A9506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412-468A-A08A-605DA1A9506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412-468A-A08A-605DA1A9506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412-468A-A08A-605DA1A9506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412-468A-A08A-605DA1A9506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412-468A-A08A-605DA1A95061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Interessata/o</c:v>
                </c:pt>
                <c:pt idx="1">
                  <c:v>Entusiasta</c:v>
                </c:pt>
                <c:pt idx="2">
                  <c:v>Incuriosita/o</c:v>
                </c:pt>
                <c:pt idx="3">
                  <c:v>Sorpresa/o</c:v>
                </c:pt>
                <c:pt idx="4">
                  <c:v>Indifferente</c:v>
                </c:pt>
                <c:pt idx="5">
                  <c:v>Scettica/o</c:v>
                </c:pt>
                <c:pt idx="6">
                  <c:v>Perplessa/o</c:v>
                </c:pt>
                <c:pt idx="7">
                  <c:v>Confusa/o</c:v>
                </c:pt>
                <c:pt idx="8">
                  <c:v>Delusa/o</c:v>
                </c:pt>
                <c:pt idx="9">
                  <c:v>Non saprei</c:v>
                </c:pt>
              </c:strCache>
            </c:strRef>
          </c:cat>
          <c:val>
            <c:numRef>
              <c:f>Foglio1!$B$2:$B$11</c:f>
              <c:numCache>
                <c:formatCode>0</c:formatCode>
                <c:ptCount val="10"/>
                <c:pt idx="0">
                  <c:v>57.2</c:v>
                </c:pt>
                <c:pt idx="1">
                  <c:v>40.6</c:v>
                </c:pt>
                <c:pt idx="2">
                  <c:v>40.6</c:v>
                </c:pt>
                <c:pt idx="3">
                  <c:v>29.8</c:v>
                </c:pt>
                <c:pt idx="4">
                  <c:v>5.4</c:v>
                </c:pt>
                <c:pt idx="5">
                  <c:v>3.7</c:v>
                </c:pt>
                <c:pt idx="6">
                  <c:v>3.1</c:v>
                </c:pt>
                <c:pt idx="7">
                  <c:v>1.7</c:v>
                </c:pt>
                <c:pt idx="8">
                  <c:v>0.7</c:v>
                </c:pt>
                <c:pt idx="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412-468A-A08A-605DA1A95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7B-418E-BC8E-46B54D683CF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7B-418E-BC8E-46B54D683CF6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7B-418E-BC8E-46B54D683CF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7B-418E-BC8E-46B54D683CF6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7B-418E-BC8E-46B54D683CF6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7B-418E-BC8E-46B54D683CF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7B-418E-BC8E-46B54D683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692307692307689E-2"/>
          <c:y val="0.62244395952372311"/>
          <c:w val="0.38682414529914527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 interessante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91-4CF0-A192-6ACCBAB5487F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 interessante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500275065756255E-17"/>
                  <c:y val="-1.948433505487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91-4CF0-A192-6ACCBAB5487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500275065756255E-17"/>
                  <c:y val="-9.74216752743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91-4CF0-A192-6ACCBAB5487F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 interessante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91-4CF0-A192-6ACCBAB5487F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 interessante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91-4CF0-A192-6ACCBAB54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GENERE</c:v>
                </c:pt>
              </c:strCache>
            </c:strRef>
          </c:tx>
          <c:spPr>
            <a:ln>
              <a:noFill/>
            </a:ln>
          </c:spPr>
          <c:explosion val="1"/>
          <c:dPt>
            <c:idx val="0"/>
            <c:bubble3D val="0"/>
            <c:spPr>
              <a:solidFill>
                <a:srgbClr val="01044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5-4D0D-8649-5380D3D041A6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5-4D0D-8649-5380D3D041A6}"/>
              </c:ext>
            </c:extLst>
          </c:dPt>
          <c:cat>
            <c:strRef>
              <c:f>Foglio1!$A$2:$A$3</c:f>
              <c:strCache>
                <c:ptCount val="2"/>
                <c:pt idx="0">
                  <c:v> Lavoratore</c:v>
                </c:pt>
                <c:pt idx="1">
                  <c:v> Non lavoratore</c:v>
                </c:pt>
              </c:strCache>
            </c:strRef>
          </c:cat>
          <c:val>
            <c:numRef>
              <c:f>Foglio1!$B$2:$B$3</c:f>
              <c:numCache>
                <c:formatCode>#.#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B5-4D0D-8649-5380D3D04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 utile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101-4E78-8119-5084982BBEBC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1-4E78-8119-5084982BBEBC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 utile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01-4E78-8119-5084982BBEB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8.49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1-4E78-8119-5084982BBEBC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 utile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01-4E78-8119-5084982BBEBC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 utile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101-4E78-8119-5084982BBEBC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01-4E78-8119-5084982BB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Sicuramente no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50-42B2-AD33-3477D208430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0-42B2-AD33-3477D2084306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Probabilmente no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500275065756255E-17"/>
                  <c:y val="-1.6236945879063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50-42B2-AD33-3477D208430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50-42B2-AD33-3477D208430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Forse sì, forse no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13.49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50-42B2-AD33-3477D2084306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Probabilmente sì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50-42B2-AD33-3477D2084306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Sicuramente sì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E50-42B2-AD33-3477D208430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50-42B2-AD33-3477D2084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1B-41F2-B382-6F57BBCD96E1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1B-41F2-B382-6F57BBCD96E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1B-41F2-B382-6F57BBCD96E1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1B-41F2-B382-6F57BBCD96E1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Sì e ne ho usufruito in passato</c:v>
                </c:pt>
                <c:pt idx="1">
                  <c:v>Sì, lo conosco bene</c:v>
                </c:pt>
                <c:pt idx="2">
                  <c:v>Sì, lo conosco solo di nome</c:v>
                </c:pt>
                <c:pt idx="3">
                  <c:v>No, non ne avevo mai sentito parlare</c:v>
                </c:pt>
              </c:strCache>
            </c:strRef>
          </c:cat>
          <c:val>
            <c:numRef>
              <c:f>Foglio1!$B$2:$B$5</c:f>
              <c:numCache>
                <c:formatCode>0</c:formatCode>
                <c:ptCount val="4"/>
                <c:pt idx="0">
                  <c:v>14.2</c:v>
                </c:pt>
                <c:pt idx="1">
                  <c:v>26.7</c:v>
                </c:pt>
                <c:pt idx="2">
                  <c:v>18.8</c:v>
                </c:pt>
                <c:pt idx="3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1B-41F2-B382-6F57BBCD9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87-46F4-B96F-013E588AF753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7-46F4-B96F-013E588AF753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C287-46F4-B96F-013E588AF75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273504273505266E-3"/>
                  <c:y val="-9.74216752743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7-46F4-B96F-013E588AF753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7-46F4-B96F-013E588AF753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87-46F4-B96F-013E588AF753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490">
                  <a:lumMod val="50000"/>
                </a:srgb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287-46F4-B96F-013E588AF753}"/>
              </c:ext>
            </c:extLst>
          </c:dPt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287-46F4-B96F-013E588AF753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65.489999999999995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7-46F4-B96F-013E588AF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692307692307689E-2"/>
          <c:y val="0.62244395952372311"/>
          <c:w val="0.38682414529914527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84-48E7-82DD-7FA585A25A2E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Social Network</c:v>
                </c:pt>
                <c:pt idx="1">
                  <c:v>Siti web di viaggi</c:v>
                </c:pt>
                <c:pt idx="2">
                  <c:v>Motore di ricerca</c:v>
                </c:pt>
                <c:pt idx="3">
                  <c:v>Attivita' di promozione del MAECI</c:v>
                </c:pt>
                <c:pt idx="4">
                  <c:v>Passaparola</c:v>
                </c:pt>
                <c:pt idx="5">
                  <c:v>Sito italea.com</c:v>
                </c:pt>
                <c:pt idx="6">
                  <c:v>Forum online specializzati in viaggi</c:v>
                </c:pt>
                <c:pt idx="7">
                  <c:v>Agenzia viaggi</c:v>
                </c:pt>
                <c:pt idx="8">
                  <c:v>Altro</c:v>
                </c:pt>
              </c:strCache>
            </c:strRef>
          </c:cat>
          <c:val>
            <c:numRef>
              <c:f>Foglio1!$B$2:$B$10</c:f>
              <c:numCache>
                <c:formatCode>0</c:formatCode>
                <c:ptCount val="9"/>
                <c:pt idx="0">
                  <c:v>24.1</c:v>
                </c:pt>
                <c:pt idx="1">
                  <c:v>17</c:v>
                </c:pt>
                <c:pt idx="2">
                  <c:v>13</c:v>
                </c:pt>
                <c:pt idx="3">
                  <c:v>10.5</c:v>
                </c:pt>
                <c:pt idx="4">
                  <c:v>9.3000000000000007</c:v>
                </c:pt>
                <c:pt idx="5">
                  <c:v>9.3000000000000007</c:v>
                </c:pt>
                <c:pt idx="6">
                  <c:v>9.3000000000000007</c:v>
                </c:pt>
                <c:pt idx="7">
                  <c:v>6.5</c:v>
                </c:pt>
                <c:pt idx="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4-48E7-82DD-7FA585A25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8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12-468A-A08A-605DA1A9506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12-468A-A08A-605DA1A9506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12-468A-A08A-605DA1A9506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12-468A-A08A-605DA1A9506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412-468A-A08A-605DA1A9506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412-468A-A08A-605DA1A9506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412-468A-A08A-605DA1A9506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412-468A-A08A-605DA1A9506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412-468A-A08A-605DA1A9506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412-468A-A08A-605DA1A95061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Foglio1!$A$2:$A$11</c:f>
              <c:strCache>
                <c:ptCount val="10"/>
                <c:pt idx="0">
                  <c:v>Interessata/o</c:v>
                </c:pt>
                <c:pt idx="1">
                  <c:v>Entusiasta</c:v>
                </c:pt>
                <c:pt idx="2">
                  <c:v>Incuriosita/o</c:v>
                </c:pt>
                <c:pt idx="3">
                  <c:v>Sorpresa/o</c:v>
                </c:pt>
                <c:pt idx="4">
                  <c:v>Indifferente</c:v>
                </c:pt>
                <c:pt idx="5">
                  <c:v>Perplessa/o</c:v>
                </c:pt>
                <c:pt idx="6">
                  <c:v>Scettica/o</c:v>
                </c:pt>
                <c:pt idx="7">
                  <c:v>Delusa/o</c:v>
                </c:pt>
                <c:pt idx="8">
                  <c:v>Confusa/o</c:v>
                </c:pt>
                <c:pt idx="9">
                  <c:v>Non saprei</c:v>
                </c:pt>
              </c:strCache>
            </c:strRef>
          </c:cat>
          <c:val>
            <c:numRef>
              <c:f>Foglio1!$B$2:$B$11</c:f>
              <c:numCache>
                <c:formatCode>0</c:formatCode>
                <c:ptCount val="10"/>
                <c:pt idx="0">
                  <c:v>62.5</c:v>
                </c:pt>
                <c:pt idx="1">
                  <c:v>44.4</c:v>
                </c:pt>
                <c:pt idx="2">
                  <c:v>39.200000000000003</c:v>
                </c:pt>
                <c:pt idx="3">
                  <c:v>32.6</c:v>
                </c:pt>
                <c:pt idx="4">
                  <c:v>9.5</c:v>
                </c:pt>
                <c:pt idx="5">
                  <c:v>6.8</c:v>
                </c:pt>
                <c:pt idx="6">
                  <c:v>6.1</c:v>
                </c:pt>
                <c:pt idx="7">
                  <c:v>4.5999999999999996</c:v>
                </c:pt>
                <c:pt idx="8">
                  <c:v>3.2</c:v>
                </c:pt>
                <c:pt idx="9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412-468A-A08A-605DA1A95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7B-418E-BC8E-46B54D683CF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C7B-418E-BC8E-46B54D683CF6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7B-418E-BC8E-46B54D683CF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7B-418E-BC8E-46B54D683CF6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7B-418E-BC8E-46B54D683CF6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7B-418E-BC8E-46B54D683CF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7B-418E-BC8E-46B54D683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692307692307689E-2"/>
          <c:y val="0.62244395952372311"/>
          <c:w val="0.38682414529914527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 interessante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991-4CF0-A192-6ACCBAB5487F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 interessante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500275065756255E-17"/>
                  <c:y val="-1.948433505487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91-4CF0-A192-6ACCBAB5487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500275065756255E-17"/>
                  <c:y val="-9.74216752743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91-4CF0-A192-6ACCBAB5487F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 interessante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91-4CF0-A192-6ACCBAB5487F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 interessante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91-4CF0-A192-6ACCBAB5487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91-4CF0-A192-6ACCBAB54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Per niente utile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101-4E78-8119-5084982BBEBC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101-4E78-8119-5084982BBEBC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Poco utile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01-4E78-8119-5084982BBEB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Così e così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01-4E78-8119-5084982BBEBC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Abbastanza utile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01-4E78-8119-5084982BBEBC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Molto utile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101-4E78-8119-5084982BBEBC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01-4E78-8119-5084982BB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Sicuramente no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70866141732282E-3"/>
                  <c:y val="-7.1953961738084509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550458715596"/>
                      <c:h val="5.6520936454986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50-42B2-AD33-3477D208430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0-42B2-AD33-3477D2084306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Probabilmente no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9500275065756255E-17"/>
                  <c:y val="-1.6236945879063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50-42B2-AD33-3477D208430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50-42B2-AD33-3477D208430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Forse sì, forse no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50-42B2-AD33-3477D2084306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Probabilmente sì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36.299999999999997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50-42B2-AD33-3477D2084306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Sicuramente sì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E50-42B2-AD33-3477D2084306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50-42B2-AD33-3477D2084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4273504273504277E-3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90133910315712"/>
          <c:y val="5.7804725220206674E-2"/>
          <c:w val="0.5686956589866986"/>
          <c:h val="0.85869956057282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AREA GEO </c:v>
                </c:pt>
              </c:strCache>
            </c:strRef>
          </c:tx>
          <c:spPr>
            <a:solidFill>
              <a:srgbClr val="01044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1-49F6-8098-CCCA2E3EADC9}"/>
              </c:ext>
            </c:extLst>
          </c:dPt>
          <c:dLbls>
            <c:numFmt formatCode="#,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Spese essenziali</c:v>
                </c:pt>
                <c:pt idx="1">
                  <c:v>Piccoli extra</c:v>
                </c:pt>
                <c:pt idx="2">
                  <c:v>Spese aggiuntive</c:v>
                </c:pt>
                <c:pt idx="3">
                  <c:v>Beni di lusso</c:v>
                </c:pt>
                <c:pt idx="4">
                  <c:v>Non indica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30.3</c:v>
                </c:pt>
                <c:pt idx="1">
                  <c:v>39.200000000000003</c:v>
                </c:pt>
                <c:pt idx="2">
                  <c:v>18.5</c:v>
                </c:pt>
                <c:pt idx="3">
                  <c:v>9.5</c:v>
                </c:pt>
                <c:pt idx="4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01-49F6-8098-CCCA2E3EA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3645120"/>
        <c:axId val="623646688"/>
      </c:barChart>
      <c:catAx>
        <c:axId val="623645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3646688"/>
        <c:crosses val="autoZero"/>
        <c:auto val="1"/>
        <c:lblAlgn val="ctr"/>
        <c:lblOffset val="100"/>
        <c:noMultiLvlLbl val="0"/>
      </c:catAx>
      <c:valAx>
        <c:axId val="62364668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6236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95697616139137"/>
          <c:y val="5.7804725220206674E-2"/>
          <c:w val="0.5576400219284644"/>
          <c:h val="0.7082157514875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Scolarità</c:v>
                </c:pt>
              </c:strCache>
            </c:strRef>
          </c:tx>
          <c:spPr>
            <a:solidFill>
              <a:srgbClr val="010444"/>
            </a:solidFill>
            <a:ln>
              <a:noFill/>
            </a:ln>
            <a:effectLst/>
          </c:spPr>
          <c:invertIfNegative val="0"/>
          <c:dLbls>
            <c:numFmt formatCode="#,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 </c:v>
                </c:pt>
                <c:pt idx="1">
                  <c:v>Medio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55</c:v>
                </c:pt>
                <c:pt idx="1">
                  <c:v>40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1-49EB-9C17-AA2BDDF97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623644728"/>
        <c:axId val="623646296"/>
      </c:barChart>
      <c:catAx>
        <c:axId val="623644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3646296"/>
        <c:crosses val="autoZero"/>
        <c:auto val="1"/>
        <c:lblAlgn val="ctr"/>
        <c:lblOffset val="100"/>
        <c:noMultiLvlLbl val="0"/>
      </c:catAx>
      <c:valAx>
        <c:axId val="6236462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62364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61-41A4-AEDA-0C8C1284B009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61-41A4-AEDA-0C8C1284B009}"/>
              </c:ext>
            </c:extLst>
          </c:dPt>
          <c:dLbls>
            <c:dLbl>
              <c:idx val="0"/>
              <c:numFmt formatCode="#,##0\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F61-41A4-AEDA-0C8C1284B009}"/>
                </c:ext>
              </c:extLst>
            </c:dLbl>
            <c:dLbl>
              <c:idx val="1"/>
              <c:numFmt formatCode="#,##0\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F61-41A4-AEDA-0C8C1284B009}"/>
                </c:ext>
              </c:extLst>
            </c:dLbl>
            <c:numFmt formatCode="#,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 Italo discendenti</c:v>
                </c:pt>
                <c:pt idx="1">
                  <c:v> Expat</c:v>
                </c:pt>
              </c:strCache>
            </c:strRef>
          </c:cat>
          <c:val>
            <c:numRef>
              <c:f>Foglio1!$B$2:$B$3</c:f>
              <c:numCache>
                <c:formatCode>#</c:formatCode>
                <c:ptCount val="2"/>
                <c:pt idx="0">
                  <c:v>83.2</c:v>
                </c:pt>
                <c:pt idx="1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1-41A4-AEDA-0C8C1284B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37352057404007"/>
          <c:y val="5.7804653392888684E-2"/>
          <c:w val="0.5686956589866986"/>
          <c:h val="0.85869956057282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10444"/>
            </a:solidFill>
            <a:ln>
              <a:noFill/>
            </a:ln>
            <a:effectLst/>
          </c:spPr>
          <c:invertIfNegative val="0"/>
          <c:dLbls>
            <c:numFmt formatCode="#,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Single</c:v>
                </c:pt>
                <c:pt idx="1">
                  <c:v>Coppie senza figli</c:v>
                </c:pt>
                <c:pt idx="2">
                  <c:v>Famiglia con figli</c:v>
                </c:pt>
                <c:pt idx="3">
                  <c:v>Con i genitori</c:v>
                </c:pt>
                <c:pt idx="4">
                  <c:v>Con altri</c:v>
                </c:pt>
              </c:strCache>
            </c:strRef>
          </c:cat>
          <c:val>
            <c:numRef>
              <c:f>Foglio1!$B$2:$B$6</c:f>
              <c:numCache>
                <c:formatCode>0</c:formatCode>
                <c:ptCount val="5"/>
                <c:pt idx="0">
                  <c:v>15.5</c:v>
                </c:pt>
                <c:pt idx="1">
                  <c:v>21.4</c:v>
                </c:pt>
                <c:pt idx="2">
                  <c:v>49.8</c:v>
                </c:pt>
                <c:pt idx="3">
                  <c:v>8.9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1-421E-866E-270C74878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23645120"/>
        <c:axId val="623646688"/>
      </c:barChart>
      <c:catAx>
        <c:axId val="623645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3646688"/>
        <c:crosses val="autoZero"/>
        <c:auto val="1"/>
        <c:lblAlgn val="ctr"/>
        <c:lblOffset val="100"/>
        <c:noMultiLvlLbl val="0"/>
      </c:catAx>
      <c:valAx>
        <c:axId val="62364668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6236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61367521367523"/>
          <c:y val="5.7882794309346806E-2"/>
          <c:w val="0.68088018467672662"/>
          <c:h val="0.8752071808724173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Feuil1!$F$1</c:f>
              <c:strCache>
                <c:ptCount val="1"/>
                <c:pt idx="0">
                  <c:v>Sicuramente no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90811965811966E-3"/>
                  <c:y val="-3.9480069979958236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3534188034188E-2"/>
                      <c:h val="5.0026158103361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15-4A9C-8DA7-2650D38E879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Feuil1!$F$2:$F$2</c:f>
              <c:numCache>
                <c:formatCode>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5-4A9C-8DA7-2650D38E879F}"/>
            </c:ext>
          </c:extLst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Probabilmente no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273504273505266E-3"/>
                  <c:y val="-9.7421675274380008E-3"/>
                </c:manualLayout>
              </c:layout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65811965811969E-2"/>
                      <c:h val="3.70366014001105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115-4A9C-8DA7-2650D38E879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Feuil1!$E$2:$E$2</c:f>
              <c:numCache>
                <c:formatCode>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5-4A9C-8DA7-2650D38E879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Forse sì, forse no</c:v>
                </c:pt>
              </c:strCache>
            </c:strRef>
          </c:tx>
          <c:spPr>
            <a:solidFill>
              <a:srgbClr val="D9D9D9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Feuil1!$D$2:$D$2</c:f>
              <c:numCache>
                <c:formatCode>0</c:formatCode>
                <c:ptCount val="1"/>
                <c:pt idx="0">
                  <c:v>11.51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5-4A9C-8DA7-2650D38E879F}"/>
            </c:ext>
          </c:extLst>
        </c:ser>
        <c:ser>
          <c:idx val="1"/>
          <c:order val="3"/>
          <c:tx>
            <c:strRef>
              <c:f>Feuil1!$C$1</c:f>
              <c:strCache>
                <c:ptCount val="1"/>
                <c:pt idx="0">
                  <c:v>Probabilmente sì</c:v>
                </c:pt>
              </c:strCache>
            </c:strRef>
          </c:tx>
          <c:spPr>
            <a:solidFill>
              <a:srgbClr val="0070C0"/>
            </a:solidFill>
            <a:ln w="57150">
              <a:noFill/>
            </a:ln>
            <a:effectLst/>
          </c:spPr>
          <c:invertIfNegative val="0"/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Feuil1!$C$2:$C$2</c:f>
              <c:numCache>
                <c:formatCode>0</c:formatCode>
                <c:ptCount val="1"/>
                <c:pt idx="0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15-4A9C-8DA7-2650D38E879F}"/>
            </c:ext>
          </c:extLst>
        </c:ser>
        <c:ser>
          <c:idx val="0"/>
          <c:order val="4"/>
          <c:tx>
            <c:strRef>
              <c:f>Feuil1!$B$1</c:f>
              <c:strCache>
                <c:ptCount val="1"/>
                <c:pt idx="0">
                  <c:v>Sicuramente sì</c:v>
                </c:pt>
              </c:strCache>
            </c:strRef>
          </c:tx>
          <c:spPr>
            <a:solidFill>
              <a:srgbClr val="010444"/>
            </a:solidFill>
            <a:ln w="571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490">
                  <a:lumMod val="50000"/>
                </a:srgbClr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115-4A9C-8DA7-2650D38E879F}"/>
              </c:ext>
            </c:extLst>
          </c:dPt>
          <c:dLbls>
            <c:dLbl>
              <c:idx val="0"/>
              <c:numFmt formatCode="#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Dreaming Outloud Pro" panose="03050502040302030504" pitchFamily="66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115-4A9C-8DA7-2650D38E879F}"/>
                </c:ext>
              </c:extLst>
            </c:dLbl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Dreaming Outloud Pro" panose="03050502040302030504" pitchFamily="66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</c:f>
              <c:strCache>
                <c:ptCount val="1"/>
                <c:pt idx="0">
                  <c:v>TOTALE </c:v>
                </c:pt>
              </c:strCache>
            </c:strRef>
          </c:cat>
          <c:val>
            <c:numRef>
              <c:f>Feuil1!$B$2:$B$2</c:f>
              <c:numCache>
                <c:formatCode>0</c:formatCode>
                <c:ptCount val="1"/>
                <c:pt idx="0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15-4A9C-8DA7-2650D38E8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100"/>
        <c:axId val="52050783"/>
        <c:axId val="52039551"/>
      </c:barChart>
      <c:catAx>
        <c:axId val="520507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039551"/>
        <c:crosses val="autoZero"/>
        <c:auto val="1"/>
        <c:lblAlgn val="ctr"/>
        <c:lblOffset val="300"/>
        <c:noMultiLvlLbl val="0"/>
      </c:catAx>
      <c:valAx>
        <c:axId val="52039551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52050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01044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3.5277777777777776E-2"/>
          <c:y val="0.62244395952372311"/>
          <c:w val="0.47908907028823244"/>
          <c:h val="0.30356721865463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1044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Tenorite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7A-4EE3-B555-FB132F27764B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Scoprire cultura, cucina e tradizioni locali</c:v>
                </c:pt>
                <c:pt idx="1">
                  <c:v>Conoscere i luoghi d'origine della famiglia</c:v>
                </c:pt>
                <c:pt idx="2">
                  <c:v>Fare un'esperienza autentica e personalizzata</c:v>
                </c:pt>
                <c:pt idx="3">
                  <c:v>Visitare parenti o conoscenti</c:v>
                </c:pt>
                <c:pt idx="4">
                  <c:v>Partecipare a eventi o feste tradizionali</c:v>
                </c:pt>
                <c:pt idx="5">
                  <c:v>Ricercare documenti o alberi genealogici</c:v>
                </c:pt>
                <c:pt idx="6">
                  <c:v>Altro</c:v>
                </c:pt>
              </c:strCache>
            </c:strRef>
          </c:cat>
          <c:val>
            <c:numRef>
              <c:f>Foglio1!$B$2:$B$8</c:f>
              <c:numCache>
                <c:formatCode>0</c:formatCode>
                <c:ptCount val="7"/>
                <c:pt idx="0">
                  <c:v>73.7</c:v>
                </c:pt>
                <c:pt idx="1">
                  <c:v>69.8</c:v>
                </c:pt>
                <c:pt idx="2">
                  <c:v>53.7</c:v>
                </c:pt>
                <c:pt idx="3">
                  <c:v>48.5</c:v>
                </c:pt>
                <c:pt idx="4">
                  <c:v>46</c:v>
                </c:pt>
                <c:pt idx="5">
                  <c:v>45.3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A-4EE3-B555-FB132F277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4607842740398E-2"/>
          <c:y val="3.3397924549456448E-2"/>
          <c:w val="0.93320352506365578"/>
          <c:h val="0.942270855016313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635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635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04-4FFF-A396-DF3E9319A34A}"/>
              </c:ext>
            </c:extLst>
          </c:dPt>
          <c:dLbls>
            <c:numFmt formatCode="#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Foglio1!$A$2:$A$12</c:f>
              <c:strCache>
                <c:ptCount val="11"/>
                <c:pt idx="0">
                  <c:v>Esperienze enogastronomiche</c:v>
                </c:pt>
                <c:pt idx="1">
                  <c:v>Natura e paesaggi</c:v>
                </c:pt>
                <c:pt idx="2">
                  <c:v>Visite culturali e musei</c:v>
                </c:pt>
                <c:pt idx="3">
                  <c:v>Eventi e festival regionali</c:v>
                </c:pt>
                <c:pt idx="4">
                  <c:v>Ricerca genealogica/archivi</c:v>
                </c:pt>
                <c:pt idx="5">
                  <c:v>Attività artigianali o tradizionali</c:v>
                </c:pt>
                <c:pt idx="6">
                  <c:v>Incontri con la comunità locale</c:v>
                </c:pt>
                <c:pt idx="7">
                  <c:v>Incontri con altri residenti all'estero alla scoperta delle proprie origini</c:v>
                </c:pt>
                <c:pt idx="8">
                  <c:v>Eventi sportivi</c:v>
                </c:pt>
                <c:pt idx="9">
                  <c:v>Incontri con le istituzioni locali</c:v>
                </c:pt>
                <c:pt idx="10">
                  <c:v>Altro</c:v>
                </c:pt>
              </c:strCache>
            </c:strRef>
          </c:cat>
          <c:val>
            <c:numRef>
              <c:f>Foglio1!$B$2:$B$12</c:f>
              <c:numCache>
                <c:formatCode>0</c:formatCode>
                <c:ptCount val="11"/>
                <c:pt idx="0">
                  <c:v>73.599999999999994</c:v>
                </c:pt>
                <c:pt idx="1">
                  <c:v>67.8</c:v>
                </c:pt>
                <c:pt idx="2">
                  <c:v>67.2</c:v>
                </c:pt>
                <c:pt idx="3">
                  <c:v>56.6</c:v>
                </c:pt>
                <c:pt idx="4">
                  <c:v>39.5</c:v>
                </c:pt>
                <c:pt idx="5">
                  <c:v>38.9</c:v>
                </c:pt>
                <c:pt idx="6">
                  <c:v>36.799999999999997</c:v>
                </c:pt>
                <c:pt idx="7">
                  <c:v>30.6</c:v>
                </c:pt>
                <c:pt idx="8">
                  <c:v>20.8</c:v>
                </c:pt>
                <c:pt idx="9">
                  <c:v>18.8</c:v>
                </c:pt>
                <c:pt idx="1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4-4FFF-A396-DF3E9319A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53562584"/>
        <c:axId val="553563760"/>
      </c:barChart>
      <c:catAx>
        <c:axId val="553562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53563760"/>
        <c:crosses val="autoZero"/>
        <c:auto val="1"/>
        <c:lblAlgn val="ctr"/>
        <c:lblOffset val="100"/>
        <c:noMultiLvlLbl val="0"/>
      </c:catAx>
      <c:valAx>
        <c:axId val="5535637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53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8D03F7-A11C-F478-AF9F-136766A782E0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86" r="1970" b="21616"/>
          <a:stretch/>
        </p:blipFill>
        <p:spPr>
          <a:xfrm>
            <a:off x="0" y="10160"/>
            <a:ext cx="12192001" cy="685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A5DDCD0-809E-ED7E-CD57-10CD2280E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9103" y="5889373"/>
            <a:ext cx="1191492" cy="576528"/>
          </a:xfrm>
          <a:prstGeom prst="rect">
            <a:avLst/>
          </a:prstGeom>
        </p:spPr>
      </p:pic>
      <p:pic>
        <p:nvPicPr>
          <p:cNvPr id="33" name="Picture 32" descr="Logo&#10;&#10;Description automatically generated with medium confidence">
            <a:extLst>
              <a:ext uri="{FF2B5EF4-FFF2-40B4-BE49-F238E27FC236}">
                <a16:creationId xmlns:a16="http://schemas.microsoft.com/office/drawing/2014/main" id="{6D1EAC96-5013-E528-2B85-75F21F9E9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5537978"/>
            <a:ext cx="1498941" cy="105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9B60F-581F-B996-3CAC-150CD513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94C45-56FF-4EC0-E4C1-1592CAD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2" y="2587264"/>
            <a:ext cx="6981305" cy="1655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79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orient="horz" pos="3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27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0" y="737221"/>
            <a:ext cx="11329416" cy="52322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235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radice azzu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61F01-63E2-F037-AAE4-550ADC369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13923">
            <a:off x="3933430" y="126999"/>
            <a:ext cx="10790949" cy="61732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0" y="737221"/>
            <a:ext cx="11329416" cy="52322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7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94" y="168596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1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83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corp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20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58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corpo 24 No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20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527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corpo 24 No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B3596-17AD-E5DA-FE99-4D203CA66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13923">
            <a:off x="4631930" y="126999"/>
            <a:ext cx="10790949" cy="61732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442347"/>
            <a:ext cx="11326092" cy="52322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6539347" cy="450535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20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580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08F51-EFD8-BA5D-6B67-C747D4A1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63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C1796-8239-15E0-27D1-B3BBEB927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94909" y="1523999"/>
            <a:ext cx="7464137" cy="453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335B-DFFA-4679-EEA9-42F4E026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5" y="1523999"/>
            <a:ext cx="3681846" cy="453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93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8D03F7-A11C-F478-AF9F-136766A782E0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86" r="1970" b="21616"/>
          <a:stretch/>
        </p:blipFill>
        <p:spPr>
          <a:xfrm>
            <a:off x="0" y="10160"/>
            <a:ext cx="12192001" cy="685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A5DDCD0-809E-ED7E-CD57-10CD2280E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9103" y="5889373"/>
            <a:ext cx="1191492" cy="576528"/>
          </a:xfrm>
          <a:prstGeom prst="rect">
            <a:avLst/>
          </a:prstGeom>
        </p:spPr>
      </p:pic>
      <p:pic>
        <p:nvPicPr>
          <p:cNvPr id="33" name="Picture 32" descr="Logo&#10;&#10;Description automatically generated with medium confidence">
            <a:extLst>
              <a:ext uri="{FF2B5EF4-FFF2-40B4-BE49-F238E27FC236}">
                <a16:creationId xmlns:a16="http://schemas.microsoft.com/office/drawing/2014/main" id="{6D1EAC96-5013-E528-2B85-75F21F9E9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5537978"/>
            <a:ext cx="1498941" cy="105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9B60F-581F-B996-3CAC-150CD513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94C45-56FF-4EC0-E4C1-1592CAD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2" y="2587264"/>
            <a:ext cx="6981305" cy="1655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0E96644-D351-F5BE-E3DF-F484CBED4A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64067" y="5855169"/>
            <a:ext cx="1292238" cy="418631"/>
          </a:xfrm>
          <a:prstGeom prst="rect">
            <a:avLst/>
          </a:prstGeom>
        </p:spPr>
      </p:pic>
      <p:pic>
        <p:nvPicPr>
          <p:cNvPr id="8" name="Picture 7" descr="A black and white flag with white stars&#10;&#10;Description automatically generated">
            <a:extLst>
              <a:ext uri="{FF2B5EF4-FFF2-40B4-BE49-F238E27FC236}">
                <a16:creationId xmlns:a16="http://schemas.microsoft.com/office/drawing/2014/main" id="{B6CBE142-C07D-24F8-678D-04CB9E64E6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76797" y="5807839"/>
            <a:ext cx="740885" cy="7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orient="horz" pos="3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C1796-8239-15E0-27D1-B3BBEB927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60327" y="1523999"/>
            <a:ext cx="3598719" cy="453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335B-DFFA-4679-EEA9-42F4E026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4" y="1523999"/>
            <a:ext cx="7533409" cy="4530436"/>
          </a:xfrm>
          <a:prstGeom prst="rect">
            <a:avLst/>
          </a:prstGeom>
        </p:spPr>
        <p:txBody>
          <a:bodyPr numCol="2" spcCol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99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83085"/>
            <a:ext cx="481446" cy="138499"/>
          </a:xfr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733D01-7FF0-B5B7-5F69-2D958F030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953" y="2331649"/>
            <a:ext cx="3491363" cy="523220"/>
          </a:xfrm>
        </p:spPr>
        <p:txBody>
          <a:bodyPr wrap="square">
            <a:spAutoFit/>
          </a:bodyPr>
          <a:lstStyle>
            <a:lvl1pPr>
              <a:buFontTx/>
              <a:buNone/>
              <a:defRPr sz="3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4DFD61-753D-0A83-CA3C-1872E8311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954" y="3002472"/>
            <a:ext cx="3491924" cy="1231106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37BAFD9-1EB1-371C-235A-AE8B429458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0318" y="2331649"/>
            <a:ext cx="3491363" cy="523220"/>
          </a:xfrm>
        </p:spPr>
        <p:txBody>
          <a:bodyPr wrap="square">
            <a:spAutoFit/>
          </a:bodyPr>
          <a:lstStyle>
            <a:lvl1pPr>
              <a:buFontTx/>
              <a:buNone/>
              <a:defRPr sz="3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A734610-52E4-B37C-A50C-29D4B72484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0038" y="3002472"/>
            <a:ext cx="3491924" cy="1231106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08252F-5025-7BE8-39C5-CAD2023FF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683" y="2331649"/>
            <a:ext cx="3491363" cy="523220"/>
          </a:xfrm>
        </p:spPr>
        <p:txBody>
          <a:bodyPr wrap="square">
            <a:spAutoFit/>
          </a:bodyPr>
          <a:lstStyle>
            <a:lvl1pPr>
              <a:buFontTx/>
              <a:buNone/>
              <a:defRPr sz="3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BF47E02-E5AD-7360-2087-E349F1D67A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67122" y="3002472"/>
            <a:ext cx="3491924" cy="1231106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758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677108"/>
          </a:xfrm>
        </p:spPr>
        <p:txBody>
          <a:bodyPr anchor="t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DEB815E-FD3E-32D1-6A2B-B93F1D4781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954" y="1523855"/>
            <a:ext cx="11326092" cy="459985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949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text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677108"/>
          </a:xfrm>
        </p:spPr>
        <p:txBody>
          <a:bodyPr anchor="t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DEB815E-FD3E-32D1-6A2B-B93F1D4781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954" y="1523855"/>
            <a:ext cx="11326092" cy="4599854"/>
          </a:xfrm>
        </p:spPr>
        <p:txBody>
          <a:bodyPr anchor="ctr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958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al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59668"/>
            <a:ext cx="11326092" cy="677108"/>
          </a:xfrm>
        </p:spPr>
        <p:txBody>
          <a:bodyPr anchor="t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96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DEB815E-FD3E-32D1-6A2B-B93F1D4781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954" y="1523855"/>
            <a:ext cx="11326092" cy="4599854"/>
          </a:xfrm>
        </p:spPr>
        <p:txBody>
          <a:bodyPr anchor="ctr">
            <a:no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85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rgbClr val="FAE2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E1D7F-DA04-D89F-F3E9-447E45896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3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R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744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 Red">
    <p:bg>
      <p:bgPr>
        <a:solidFill>
          <a:srgbClr val="FFB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rgbClr val="61061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81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Dark R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rgbClr val="61061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15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A0A7744-3A69-A555-FEA7-406F4E9C5D72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47" r="1905" b="21616"/>
          <a:stretch/>
        </p:blipFill>
        <p:spPr>
          <a:xfrm>
            <a:off x="0" y="-1385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9B60F-581F-B996-3CAC-150CD513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94C45-56FF-4EC0-E4C1-1592CAD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2" y="2587264"/>
            <a:ext cx="6981305" cy="1655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 dirty="0"/>
          </a:p>
        </p:txBody>
      </p:sp>
      <p:pic>
        <p:nvPicPr>
          <p:cNvPr id="8" name="Picture 7" descr="A black background with blue text and a red white and blue text&#10;&#10;Description automatically generated">
            <a:extLst>
              <a:ext uri="{FF2B5EF4-FFF2-40B4-BE49-F238E27FC236}">
                <a16:creationId xmlns:a16="http://schemas.microsoft.com/office/drawing/2014/main" id="{92CFC348-4474-AA4B-666F-37006CA9A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59" y="5373363"/>
            <a:ext cx="3989932" cy="15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0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Yellow">
    <p:bg>
      <p:bgPr>
        <a:solidFill>
          <a:srgbClr val="FAE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126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Purp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028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4F962-36D6-D86D-3A20-2E0AFE943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Gree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95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rgbClr val="FFBDE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B17C5-4632-2888-B6A0-07243B650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57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Dark Re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006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7F18E-9B01-82AA-A6AE-5B83B737B4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74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Purp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903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B7B68D-29B1-377E-5AFB-A740E82A88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CA287-7E1F-ECC5-DF90-079AF7455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1294336"/>
            <a:ext cx="11326092" cy="523220"/>
          </a:xfrm>
        </p:spPr>
        <p:txBody>
          <a:bodyPr wrap="square" anchor="t">
            <a:spAutoFit/>
          </a:bodyPr>
          <a:lstStyle>
            <a:lvl1pPr>
              <a:buFontTx/>
              <a:buNone/>
              <a:defRPr sz="3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D82922-A21F-719E-6096-4C77A9E26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59050-C81F-8859-E4FC-DC78AEEF74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9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382D-9C64-0A5C-CD6F-009DAE46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289FA70-7BF1-E57A-613A-8579C826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500" y="5819579"/>
            <a:ext cx="1292238" cy="418631"/>
          </a:xfrm>
          <a:prstGeom prst="rect">
            <a:avLst/>
          </a:prstGeom>
        </p:spPr>
      </p:pic>
      <p:pic>
        <p:nvPicPr>
          <p:cNvPr id="7" name="Picture 6" descr="A black and white flag with white stars&#10;&#10;Description automatically generated">
            <a:extLst>
              <a:ext uri="{FF2B5EF4-FFF2-40B4-BE49-F238E27FC236}">
                <a16:creationId xmlns:a16="http://schemas.microsoft.com/office/drawing/2014/main" id="{B5B08749-6209-1F71-9D87-801D59030D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199" y="5774389"/>
            <a:ext cx="749887" cy="799408"/>
          </a:xfrm>
          <a:prstGeom prst="rect">
            <a:avLst/>
          </a:prstGeom>
        </p:spPr>
      </p:pic>
      <p:pic>
        <p:nvPicPr>
          <p:cNvPr id="4" name="Picture 3" descr="A black background with white text and a star in center&#10;&#10;Description automatically generated">
            <a:extLst>
              <a:ext uri="{FF2B5EF4-FFF2-40B4-BE49-F238E27FC236}">
                <a16:creationId xmlns:a16="http://schemas.microsoft.com/office/drawing/2014/main" id="{26C6358F-D112-C89C-7532-8F4D1AB6AF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0365" y="5544219"/>
            <a:ext cx="1445564" cy="10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ig tex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C9D1-B7B3-3662-D07A-F768E145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2" y="462835"/>
            <a:ext cx="10515600" cy="27376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911A-A201-153A-FE45-A910B6E7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22" y="3429000"/>
            <a:ext cx="10515600" cy="83099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Aft>
                <a:spcPts val="600"/>
              </a:spcAft>
              <a:buNone/>
              <a:defRPr sz="5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367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8D03F7-A11C-F478-AF9F-136766A782E0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86" r="1970" b="21616"/>
          <a:stretch/>
        </p:blipFill>
        <p:spPr>
          <a:xfrm>
            <a:off x="0" y="10160"/>
            <a:ext cx="12192001" cy="685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A5DDCD0-809E-ED7E-CD57-10CD2280E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9103" y="5889373"/>
            <a:ext cx="1191492" cy="576528"/>
          </a:xfrm>
          <a:prstGeom prst="rect">
            <a:avLst/>
          </a:prstGeom>
        </p:spPr>
      </p:pic>
      <p:pic>
        <p:nvPicPr>
          <p:cNvPr id="33" name="Picture 32" descr="Logo&#10;&#10;Description automatically generated with medium confidence">
            <a:extLst>
              <a:ext uri="{FF2B5EF4-FFF2-40B4-BE49-F238E27FC236}">
                <a16:creationId xmlns:a16="http://schemas.microsoft.com/office/drawing/2014/main" id="{6D1EAC96-5013-E528-2B85-75F21F9E9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5537978"/>
            <a:ext cx="1498941" cy="105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9B60F-581F-B996-3CAC-150CD513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94C45-56FF-4EC0-E4C1-1592CAD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2" y="2587264"/>
            <a:ext cx="6981305" cy="1655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79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orient="horz" pos="36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8D03F7-A11C-F478-AF9F-136766A782E0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86" r="1970" b="21616"/>
          <a:stretch/>
        </p:blipFill>
        <p:spPr>
          <a:xfrm>
            <a:off x="0" y="10160"/>
            <a:ext cx="12192001" cy="685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A5DDCD0-809E-ED7E-CD57-10CD2280E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9103" y="5889373"/>
            <a:ext cx="1191492" cy="576528"/>
          </a:xfrm>
          <a:prstGeom prst="rect">
            <a:avLst/>
          </a:prstGeom>
        </p:spPr>
      </p:pic>
      <p:pic>
        <p:nvPicPr>
          <p:cNvPr id="33" name="Picture 32" descr="Logo&#10;&#10;Description automatically generated with medium confidence">
            <a:extLst>
              <a:ext uri="{FF2B5EF4-FFF2-40B4-BE49-F238E27FC236}">
                <a16:creationId xmlns:a16="http://schemas.microsoft.com/office/drawing/2014/main" id="{6D1EAC96-5013-E528-2B85-75F21F9E9B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5537978"/>
            <a:ext cx="1498941" cy="1053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9B60F-581F-B996-3CAC-150CD513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94C45-56FF-4EC0-E4C1-1592CAD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2" y="2587264"/>
            <a:ext cx="6981305" cy="1655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0E96644-D351-F5BE-E3DF-F484CBED4A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64067" y="5855169"/>
            <a:ext cx="1292238" cy="418631"/>
          </a:xfrm>
          <a:prstGeom prst="rect">
            <a:avLst/>
          </a:prstGeom>
        </p:spPr>
      </p:pic>
      <p:pic>
        <p:nvPicPr>
          <p:cNvPr id="8" name="Picture 7" descr="A black and white flag with white stars&#10;&#10;Description automatically generated">
            <a:extLst>
              <a:ext uri="{FF2B5EF4-FFF2-40B4-BE49-F238E27FC236}">
                <a16:creationId xmlns:a16="http://schemas.microsoft.com/office/drawing/2014/main" id="{B6CBE142-C07D-24F8-678D-04CB9E64E6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76797" y="5807839"/>
            <a:ext cx="740885" cy="7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566">
          <p15:clr>
            <a:srgbClr val="FBAE40"/>
          </p15:clr>
        </p15:guide>
        <p15:guide id="4" orient="horz" pos="36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A0A7744-3A69-A555-FEA7-406F4E9C5D72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47" r="1905" b="21616"/>
          <a:stretch/>
        </p:blipFill>
        <p:spPr>
          <a:xfrm>
            <a:off x="0" y="-1385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9B60F-581F-B996-3CAC-150CD513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94C45-56FF-4EC0-E4C1-1592CAD1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2" y="2587264"/>
            <a:ext cx="6981305" cy="1655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 dirty="0"/>
          </a:p>
        </p:txBody>
      </p:sp>
      <p:pic>
        <p:nvPicPr>
          <p:cNvPr id="8" name="Picture 7" descr="A black background with blue text and a red white and blue text&#10;&#10;Description automatically generated">
            <a:extLst>
              <a:ext uri="{FF2B5EF4-FFF2-40B4-BE49-F238E27FC236}">
                <a16:creationId xmlns:a16="http://schemas.microsoft.com/office/drawing/2014/main" id="{92CFC348-4474-AA4B-666F-37006CA9A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59" y="5373363"/>
            <a:ext cx="3989932" cy="15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0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ig tex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C9D1-B7B3-3662-D07A-F768E145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2" y="462835"/>
            <a:ext cx="10515600" cy="27376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911A-A201-153A-FE45-A910B6E7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22" y="3429000"/>
            <a:ext cx="10515600" cy="83099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Aft>
                <a:spcPts val="600"/>
              </a:spcAft>
              <a:buNone/>
              <a:defRPr sz="5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367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ig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C9D1-B7B3-3662-D07A-F768E145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2" y="462835"/>
            <a:ext cx="10515600" cy="27376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911A-A201-153A-FE45-A910B6E7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22" y="3429000"/>
            <a:ext cx="10515600" cy="83099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Aft>
                <a:spcPts val="600"/>
              </a:spcAft>
              <a:buNone/>
              <a:defRPr sz="5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45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CA287-7E1F-ECC5-DF90-079AF7455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1294336"/>
            <a:ext cx="11326092" cy="523220"/>
          </a:xfrm>
        </p:spPr>
        <p:txBody>
          <a:bodyPr wrap="square" anchor="t">
            <a:spAutoFit/>
          </a:bodyPr>
          <a:lstStyle>
            <a:lvl1pPr>
              <a:buFontTx/>
              <a:buNone/>
              <a:defRPr sz="3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C3D7D-4535-D31D-D72B-33FD3572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98821" y="4161299"/>
            <a:ext cx="4959494" cy="3093154"/>
          </a:xfrm>
        </p:spPr>
        <p:txBody>
          <a:bodyPr wrap="none">
            <a:noAutofit/>
          </a:bodyPr>
          <a:lstStyle>
            <a:lvl1pPr algn="ctr">
              <a:buFontTx/>
              <a:buNone/>
              <a:defRPr sz="201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2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CA287-7E1F-ECC5-DF90-079AF7455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1294336"/>
            <a:ext cx="11326092" cy="523220"/>
          </a:xfrm>
        </p:spPr>
        <p:txBody>
          <a:bodyPr wrap="square" anchor="t">
            <a:spAutoFit/>
          </a:bodyPr>
          <a:lstStyle>
            <a:lvl1pPr>
              <a:buFontTx/>
              <a:buNone/>
              <a:defRPr sz="3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C3D7D-4535-D31D-D72B-33FD3572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98821" y="4161299"/>
            <a:ext cx="4959494" cy="3093154"/>
          </a:xfrm>
        </p:spPr>
        <p:txBody>
          <a:bodyPr wrap="none">
            <a:noAutofit/>
          </a:bodyPr>
          <a:lstStyle>
            <a:lvl1pPr algn="ctr">
              <a:buFontTx/>
              <a:buNone/>
              <a:defRPr sz="201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54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B3F89-CCB2-3CA3-4282-24249B55A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954" y="1758536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C886B3-C60D-6ACD-A624-CAF36B98C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1675986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66A4AF-40CC-0BA6-2E81-7368935D5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954" y="2882857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7EB3E9-9683-1444-1CAA-222B90546B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2800307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727F7F1-11D7-1AC4-8F2F-31B70C926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954" y="4007178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07B9D40-F80C-EE5C-515F-F5F5805975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3924628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F1C5CC-C756-EFF8-EC83-64271933A0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954" y="5131500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906697F-A714-0798-0C48-3055B4C3D3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5048950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57B6D95-94A0-91C2-285D-33385A415B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6795" y="1758536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B099FFF-1B0F-9B20-1B85-A607C522CE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3641" y="1675986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0A27BC-7E55-6EE4-A0C1-4BA7F7F070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6795" y="2882857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FC8A8C6-FD9C-BFE8-F62F-475488257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3641" y="2800307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269C0A0-FFFD-7244-A2B3-35C1E435D7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36795" y="4007178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E181F0C-43D9-3961-DD21-D04BA26AB9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3641" y="3924628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46B253-2C3D-15A2-8B8E-2C1B55E2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36795" y="5131500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B3837F7-AB94-2273-DFC2-CA7580BC2A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641" y="5048950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2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B3F89-CCB2-3CA3-4282-24249B55A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0" y="1647235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C886B3-C60D-6ACD-A624-CAF36B98C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0" y="2344959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66A4AF-40CC-0BA6-2E81-7368935D5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3191818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7EB3E9-9683-1444-1CAA-222B90546B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0" y="3908744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727F7F1-11D7-1AC4-8F2F-31B70C926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4771014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07B9D40-F80C-EE5C-515F-F5F5805975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5470050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96A3F0-8104-F423-8BCB-F5E8E9B10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026" y="1647235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35BBDC-C68F-9939-82B7-40C3DA7A88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026" y="2344959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B2F691D-E281-7EA0-35D1-B8DF093711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026" y="3191818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D1A9A61-F283-3755-2E20-CA728E79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026" y="3908744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BE030A3-8C84-186A-81F8-B2EEA46AA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2026" y="4771014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59C7581-B4CA-622C-348A-A5457AF51E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026" y="5470050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FCF82F-EC42-62D9-404E-DCF3FD61A2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7144" y="1647235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989F77FB-27C9-4F02-B4F5-8B59B248C7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27144" y="2344959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7FB9AA0-5470-7D09-35AF-B0C9EBB04F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7144" y="3191818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EA4D2F2-A32C-6AB9-0CB7-5679470C91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7144" y="3908744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4F35AE5-F7B8-7539-55AD-987E87AF0A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7144" y="4771014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949DC6F-8040-A62B-F02A-5B27178396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27144" y="5470050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216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27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ig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C9D1-B7B3-3662-D07A-F768E145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2" y="462835"/>
            <a:ext cx="10515600" cy="273767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911A-A201-153A-FE45-A910B6E7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922" y="3429000"/>
            <a:ext cx="10515600" cy="83099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Aft>
                <a:spcPts val="600"/>
              </a:spcAft>
              <a:buNone/>
              <a:defRPr sz="5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45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0" y="737221"/>
            <a:ext cx="11329416" cy="52322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2350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radice azzu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61F01-63E2-F037-AAE4-550ADC369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13923">
            <a:off x="3933430" y="126999"/>
            <a:ext cx="10790949" cy="61732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0" y="737221"/>
            <a:ext cx="11329416" cy="52322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757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12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831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corp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20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585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corpo 24 No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11326091" cy="450535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20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5278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corpo 24 No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B3596-17AD-E5DA-FE99-4D203CA66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13923">
            <a:off x="4631930" y="126999"/>
            <a:ext cx="10790949" cy="61732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442347"/>
            <a:ext cx="11326092" cy="52322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848F-9FA6-51ED-1889-DFE8E2E3EF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953" y="1648691"/>
            <a:ext cx="6539347" cy="450535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2000"/>
            </a:lvl4pPr>
            <a:lvl5pPr>
              <a:spcAft>
                <a:spcPts val="120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5808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08F51-EFD8-BA5D-6B67-C747D4A1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6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C1796-8239-15E0-27D1-B3BBEB927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94909" y="1523999"/>
            <a:ext cx="7464137" cy="453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335B-DFFA-4679-EEA9-42F4E026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5" y="1523999"/>
            <a:ext cx="3681846" cy="453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933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C1796-8239-15E0-27D1-B3BBEB927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60327" y="1523999"/>
            <a:ext cx="3598719" cy="453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9335B-DFFA-4679-EEA9-42F4E026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954" y="1523999"/>
            <a:ext cx="7533409" cy="4530436"/>
          </a:xfrm>
          <a:prstGeom prst="rect">
            <a:avLst/>
          </a:prstGeom>
        </p:spPr>
        <p:txBody>
          <a:bodyPr numCol="2" spcCol="18288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99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CA287-7E1F-ECC5-DF90-079AF7455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1294336"/>
            <a:ext cx="11326092" cy="523220"/>
          </a:xfrm>
        </p:spPr>
        <p:txBody>
          <a:bodyPr wrap="square" anchor="t">
            <a:spAutoFit/>
          </a:bodyPr>
          <a:lstStyle>
            <a:lvl1pPr>
              <a:buFontTx/>
              <a:buNone/>
              <a:defRPr sz="3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C3D7D-4535-D31D-D72B-33FD3572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98821" y="4161299"/>
            <a:ext cx="4959494" cy="3093154"/>
          </a:xfrm>
        </p:spPr>
        <p:txBody>
          <a:bodyPr wrap="none">
            <a:noAutofit/>
          </a:bodyPr>
          <a:lstStyle>
            <a:lvl1pPr algn="ctr">
              <a:buFontTx/>
              <a:buNone/>
              <a:defRPr sz="201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82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48700-2FEB-3029-742A-0ACDE4E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83085"/>
            <a:ext cx="481446" cy="138499"/>
          </a:xfr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928F7E9-EDBF-5189-E49F-AFCB9C23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CA2E59-408E-0E05-6844-C621E600D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954" y="918441"/>
            <a:ext cx="11329416" cy="276999"/>
          </a:xfrm>
        </p:spPr>
        <p:txBody>
          <a:bodyPr>
            <a:spAutoFit/>
          </a:bodyPr>
          <a:lstStyle>
            <a:lvl1pPr>
              <a:buFontTx/>
              <a:buNone/>
              <a:defRPr sz="18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Subtitle</a:t>
            </a:r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733D01-7FF0-B5B7-5F69-2D958F0307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953" y="2331649"/>
            <a:ext cx="3491363" cy="523220"/>
          </a:xfrm>
        </p:spPr>
        <p:txBody>
          <a:bodyPr wrap="square">
            <a:spAutoFit/>
          </a:bodyPr>
          <a:lstStyle>
            <a:lvl1pPr>
              <a:buFontTx/>
              <a:buNone/>
              <a:defRPr sz="3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4DFD61-753D-0A83-CA3C-1872E83110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954" y="3002472"/>
            <a:ext cx="3491924" cy="1231106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37BAFD9-1EB1-371C-235A-AE8B429458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0318" y="2331649"/>
            <a:ext cx="3491363" cy="523220"/>
          </a:xfrm>
        </p:spPr>
        <p:txBody>
          <a:bodyPr wrap="square">
            <a:spAutoFit/>
          </a:bodyPr>
          <a:lstStyle>
            <a:lvl1pPr>
              <a:buFontTx/>
              <a:buNone/>
              <a:defRPr sz="3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A734610-52E4-B37C-A50C-29D4B72484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0038" y="3002472"/>
            <a:ext cx="3491924" cy="1231106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08252F-5025-7BE8-39C5-CAD2023FF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683" y="2331649"/>
            <a:ext cx="3491363" cy="523220"/>
          </a:xfrm>
        </p:spPr>
        <p:txBody>
          <a:bodyPr wrap="square">
            <a:spAutoFit/>
          </a:bodyPr>
          <a:lstStyle>
            <a:lvl1pPr>
              <a:buFontTx/>
              <a:buNone/>
              <a:defRPr sz="3400" b="1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BF47E02-E5AD-7360-2087-E349F1D67A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67122" y="3002472"/>
            <a:ext cx="3491924" cy="1231106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758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677108"/>
          </a:xfrm>
        </p:spPr>
        <p:txBody>
          <a:bodyPr anchor="t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DEB815E-FD3E-32D1-6A2B-B93F1D4781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954" y="1523855"/>
            <a:ext cx="11326092" cy="459985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949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text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677108"/>
          </a:xfrm>
        </p:spPr>
        <p:txBody>
          <a:bodyPr anchor="t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DEB815E-FD3E-32D1-6A2B-B93F1D4781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954" y="1523855"/>
            <a:ext cx="11326092" cy="4599854"/>
          </a:xfrm>
        </p:spPr>
        <p:txBody>
          <a:bodyPr anchor="ctr">
            <a:no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95872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al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059668"/>
            <a:ext cx="11326092" cy="677108"/>
          </a:xfrm>
        </p:spPr>
        <p:txBody>
          <a:bodyPr anchor="t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96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DEB815E-FD3E-32D1-6A2B-B93F1D4781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2954" y="1523855"/>
            <a:ext cx="11326092" cy="4599854"/>
          </a:xfrm>
        </p:spPr>
        <p:txBody>
          <a:bodyPr anchor="ctr">
            <a:noAutofit/>
          </a:bodyPr>
          <a:lstStyle>
            <a:lvl1pPr>
              <a:defRPr sz="3400"/>
            </a:lvl1pPr>
            <a:lvl2pPr>
              <a:defRPr sz="3400"/>
            </a:lvl2pPr>
            <a:lvl3pPr>
              <a:defRPr sz="3400"/>
            </a:lvl3pPr>
            <a:lvl4pPr>
              <a:defRPr sz="3400"/>
            </a:lvl4pPr>
            <a:lvl5pPr>
              <a:defRPr sz="3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850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rgbClr val="FAE2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E1D7F-DA04-D89F-F3E9-447E45896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3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R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7440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 Red">
    <p:bg>
      <p:bgPr>
        <a:solidFill>
          <a:srgbClr val="FFB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rgbClr val="61061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2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818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Dark R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rgbClr val="61061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157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Yellow">
    <p:bg>
      <p:bgPr>
        <a:solidFill>
          <a:srgbClr val="FAE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12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CA287-7E1F-ECC5-DF90-079AF7455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1294336"/>
            <a:ext cx="11326092" cy="523220"/>
          </a:xfrm>
        </p:spPr>
        <p:txBody>
          <a:bodyPr wrap="square" anchor="t">
            <a:spAutoFit/>
          </a:bodyPr>
          <a:lstStyle>
            <a:lvl1pPr>
              <a:buFontTx/>
              <a:buNone/>
              <a:defRPr sz="3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AC3D7D-4535-D31D-D72B-33FD3572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798821" y="4161299"/>
            <a:ext cx="4959494" cy="3093154"/>
          </a:xfrm>
        </p:spPr>
        <p:txBody>
          <a:bodyPr wrap="none">
            <a:noAutofit/>
          </a:bodyPr>
          <a:lstStyle>
            <a:lvl1pPr algn="ctr">
              <a:buFontTx/>
              <a:buNone/>
              <a:defRPr sz="201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54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Purpl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spcBef>
                <a:spcPts val="0"/>
              </a:spcBef>
              <a:spcAft>
                <a:spcPts val="800"/>
              </a:spcAft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C5CE64-BAC1-2234-9C0D-E87DAA146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3244056"/>
            <a:ext cx="11326092" cy="3190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18288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36576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54864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0280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4F962-36D6-D86D-3A20-2E0AFE943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7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Gree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95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rgbClr val="FFBDE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B17C5-4632-2888-B6A0-07243B6500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57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Dark Re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006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Purp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7F18E-9B01-82AA-A6AE-5B83B737B4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74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Purp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2060164"/>
            <a:ext cx="11326092" cy="2737673"/>
          </a:xfrm>
        </p:spPr>
        <p:txBody>
          <a:bodyPr anchor="ctr"/>
          <a:lstStyle>
            <a:lvl1pPr algn="ctr">
              <a:lnSpc>
                <a:spcPct val="90000"/>
              </a:lnSpc>
              <a:spcAft>
                <a:spcPts val="600"/>
              </a:spcAft>
              <a:defRPr sz="9800"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903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B7B68D-29B1-377E-5AFB-A740E82A88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1CA287-7E1F-ECC5-DF90-079AF7455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954" y="1294336"/>
            <a:ext cx="11326092" cy="523220"/>
          </a:xfrm>
        </p:spPr>
        <p:txBody>
          <a:bodyPr wrap="square" anchor="t">
            <a:spAutoFit/>
          </a:bodyPr>
          <a:lstStyle>
            <a:lvl1pPr>
              <a:buFontTx/>
              <a:buNone/>
              <a:defRPr sz="3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D82922-A21F-719E-6096-4C77A9E26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59050-C81F-8859-E4FC-DC78AEEF74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158769"/>
            <a:ext cx="1174750" cy="70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9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382D-9C64-0A5C-CD6F-009DAE46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289FA70-7BF1-E57A-613A-8579C826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500" y="5819579"/>
            <a:ext cx="1292238" cy="418631"/>
          </a:xfrm>
          <a:prstGeom prst="rect">
            <a:avLst/>
          </a:prstGeom>
        </p:spPr>
      </p:pic>
      <p:pic>
        <p:nvPicPr>
          <p:cNvPr id="7" name="Picture 6" descr="A black and white flag with white stars&#10;&#10;Description automatically generated">
            <a:extLst>
              <a:ext uri="{FF2B5EF4-FFF2-40B4-BE49-F238E27FC236}">
                <a16:creationId xmlns:a16="http://schemas.microsoft.com/office/drawing/2014/main" id="{B5B08749-6209-1F71-9D87-801D59030D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199" y="5774389"/>
            <a:ext cx="749887" cy="799408"/>
          </a:xfrm>
          <a:prstGeom prst="rect">
            <a:avLst/>
          </a:prstGeom>
        </p:spPr>
      </p:pic>
      <p:pic>
        <p:nvPicPr>
          <p:cNvPr id="4" name="Picture 3" descr="A black background with white text and a star in center&#10;&#10;Description automatically generated">
            <a:extLst>
              <a:ext uri="{FF2B5EF4-FFF2-40B4-BE49-F238E27FC236}">
                <a16:creationId xmlns:a16="http://schemas.microsoft.com/office/drawing/2014/main" id="{26C6358F-D112-C89C-7532-8F4D1AB6AF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0365" y="5544219"/>
            <a:ext cx="1445564" cy="10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B3F89-CCB2-3CA3-4282-24249B55A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954" y="1758536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C886B3-C60D-6ACD-A624-CAF36B98C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1675986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66A4AF-40CC-0BA6-2E81-7368935D5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954" y="2882857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7EB3E9-9683-1444-1CAA-222B90546B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2800307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727F7F1-11D7-1AC4-8F2F-31B70C926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954" y="4007178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07B9D40-F80C-EE5C-515F-F5F5805975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3924628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F1C5CC-C756-EFF8-EC83-64271933A0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954" y="5131500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906697F-A714-0798-0C48-3055B4C3D3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5048950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57B6D95-94A0-91C2-285D-33385A415B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6795" y="1758536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B099FFF-1B0F-9B20-1B85-A607C522CE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3641" y="1675986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30A27BC-7E55-6EE4-A0C1-4BA7F7F070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6795" y="2882857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FC8A8C6-FD9C-BFE8-F62F-475488257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3641" y="2800307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269C0A0-FFFD-7244-A2B3-35C1E435D7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36795" y="4007178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E181F0C-43D9-3961-DD21-D04BA26AB9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3641" y="3924628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46B253-2C3D-15A2-8B8E-2C1B55E2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36795" y="5131500"/>
            <a:ext cx="456046" cy="246221"/>
          </a:xfrm>
        </p:spPr>
        <p:txBody>
          <a:bodyPr anchor="ctr">
            <a:spAutoFit/>
          </a:bodyPr>
          <a:lstStyle>
            <a:lvl1pPr algn="l">
              <a:buFontTx/>
              <a:buNone/>
              <a:defRPr b="1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B3837F7-AB94-2273-DFC2-CA7580BC2A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641" y="5048950"/>
            <a:ext cx="3289300" cy="369332"/>
          </a:xfrm>
        </p:spPr>
        <p:txBody>
          <a:bodyPr>
            <a:spAutoFit/>
          </a:bodyPr>
          <a:lstStyle>
            <a:lvl1pPr>
              <a:buFontTx/>
              <a:buNone/>
              <a:defRPr sz="24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9C77-C0A9-8835-A266-57DE3541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B3F89-CCB2-3CA3-4282-24249B55A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0" y="1647235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C886B3-C60D-6ACD-A624-CAF36B98CE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0" y="2344959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66A4AF-40CC-0BA6-2E81-7368935D5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3191818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7EB3E9-9683-1444-1CAA-222B90546B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0" y="3908744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727F7F1-11D7-1AC4-8F2F-31B70C926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4771014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07B9D40-F80C-EE5C-515F-F5F5805975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5470050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B7A757-CE55-EE4F-2FD6-2E125CCED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796A3F0-8104-F423-8BCB-F5E8E9B106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2026" y="1647235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35BBDC-C68F-9939-82B7-40C3DA7A88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2026" y="2344959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B2F691D-E281-7EA0-35D1-B8DF093711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026" y="3191818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D1A9A61-F283-3755-2E20-CA728E79E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026" y="3908744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BE030A3-8C84-186A-81F8-B2EEA46AA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2026" y="4771014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59C7581-B4CA-622C-348A-A5457AF51E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026" y="5470050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7FCF82F-EC42-62D9-404E-DCF3FD61A2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7144" y="1647235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989F77FB-27C9-4F02-B4F5-8B59B248C7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27144" y="2344959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7FB9AA0-5470-7D09-35AF-B0C9EBB04F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7144" y="3191818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EA4D2F2-A32C-6AB9-0CB7-5679470C91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7144" y="3908744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4F35AE5-F7B8-7539-55AD-987E87AF0A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7144" y="4771014"/>
            <a:ext cx="1207161" cy="646331"/>
          </a:xfrm>
        </p:spPr>
        <p:txBody>
          <a:bodyPr wrap="square">
            <a:spAutoFit/>
          </a:bodyPr>
          <a:lstStyle>
            <a:lvl1pPr algn="l">
              <a:buFontTx/>
              <a:buNone/>
              <a:defRPr sz="4200"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##</a:t>
            </a:r>
            <a:endParaRPr lang="en-IN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949DC6F-8040-A62B-F02A-5B27178396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27144" y="5470050"/>
            <a:ext cx="2331902" cy="246221"/>
          </a:xfrm>
        </p:spPr>
        <p:txBody>
          <a:bodyPr wrap="square">
            <a:spAutoFit/>
          </a:bodyPr>
          <a:lstStyle>
            <a:lvl1pPr>
              <a:buFontTx/>
              <a:buNone/>
              <a:defRPr sz="1600"/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/>
              <a:t>Text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21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1C552-7D0C-55E8-950F-C2A9722D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9" y="105786"/>
            <a:ext cx="11326092" cy="5232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5948-A17A-F3A1-3E3D-F55B0FDCB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7B7366-E56A-B04C-D10D-1599ACBE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953" y="1554492"/>
            <a:ext cx="1132609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Forth level</a:t>
            </a:r>
            <a:endParaRPr lang="en-IN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4CF5C36-E7B5-7A98-3F65-C718B003FC01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200156"/>
            <a:ext cx="1103630" cy="6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13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811" r:id="rId12"/>
    <p:sldLayoutId id="2147483778" r:id="rId13"/>
    <p:sldLayoutId id="2147483810" r:id="rId14"/>
    <p:sldLayoutId id="2147483779" r:id="rId15"/>
    <p:sldLayoutId id="2147483780" r:id="rId16"/>
    <p:sldLayoutId id="2147483812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3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1C552-7D0C-55E8-950F-C2A9722D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43178"/>
            <a:ext cx="11326092" cy="5232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5948-A17A-F3A1-3E3D-F55B0FDCB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326" y="6483085"/>
            <a:ext cx="3957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7B7366-E56A-B04C-D10D-1599ACBE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953" y="1554492"/>
            <a:ext cx="1132609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Forth level</a:t>
            </a:r>
            <a:endParaRPr lang="en-IN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4CF5C36-E7B5-7A98-3F65-C718B003FC01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" y="6200156"/>
            <a:ext cx="1103630" cy="6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8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26.png"/><Relationship Id="rId18" Type="http://schemas.openxmlformats.org/officeDocument/2006/relationships/chart" Target="../charts/chart6.xml"/><Relationship Id="rId3" Type="http://schemas.openxmlformats.org/officeDocument/2006/relationships/image" Target="../media/image19.svg"/><Relationship Id="rId7" Type="http://schemas.openxmlformats.org/officeDocument/2006/relationships/chart" Target="../charts/chart3.xml"/><Relationship Id="rId12" Type="http://schemas.openxmlformats.org/officeDocument/2006/relationships/image" Target="../media/image25.svg"/><Relationship Id="rId17" Type="http://schemas.openxmlformats.org/officeDocument/2006/relationships/image" Target="../media/image29.svg"/><Relationship Id="rId2" Type="http://schemas.openxmlformats.org/officeDocument/2006/relationships/chart" Target="../charts/chart1.xml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11" Type="http://schemas.openxmlformats.org/officeDocument/2006/relationships/image" Target="../media/image24.svg"/><Relationship Id="rId5" Type="http://schemas.openxmlformats.org/officeDocument/2006/relationships/image" Target="../media/image21.svg"/><Relationship Id="rId15" Type="http://schemas.openxmlformats.org/officeDocument/2006/relationships/image" Target="../media/image28.svg"/><Relationship Id="rId10" Type="http://schemas.openxmlformats.org/officeDocument/2006/relationships/image" Target="../media/image23.svg"/><Relationship Id="rId4" Type="http://schemas.openxmlformats.org/officeDocument/2006/relationships/image" Target="../media/image20.svg"/><Relationship Id="rId9" Type="http://schemas.openxmlformats.org/officeDocument/2006/relationships/image" Target="../media/image22.sv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25.sv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32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3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3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25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32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2.png"/><Relationship Id="rId5" Type="http://schemas.openxmlformats.org/officeDocument/2006/relationships/image" Target="../media/image24.svg"/><Relationship Id="rId10" Type="http://schemas.openxmlformats.org/officeDocument/2006/relationships/chart" Target="../charts/chart13.xml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7.svg"/><Relationship Id="rId3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28.sv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0" Type="http://schemas.microsoft.com/office/2007/relationships/hdphoto" Target="../media/hdphoto1.wdp"/><Relationship Id="rId4" Type="http://schemas.openxmlformats.org/officeDocument/2006/relationships/image" Target="../media/image35.svg"/><Relationship Id="rId9" Type="http://schemas.openxmlformats.org/officeDocument/2006/relationships/image" Target="../media/image36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8.svg"/><Relationship Id="rId5" Type="http://schemas.openxmlformats.org/officeDocument/2006/relationships/image" Target="../media/image25.svg"/><Relationship Id="rId10" Type="http://schemas.openxmlformats.org/officeDocument/2006/relationships/image" Target="../media/image32.png"/><Relationship Id="rId4" Type="http://schemas.openxmlformats.org/officeDocument/2006/relationships/image" Target="../media/image24.svg"/><Relationship Id="rId9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3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10" Type="http://schemas.openxmlformats.org/officeDocument/2006/relationships/image" Target="../media/image32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51.sv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svg"/><Relationship Id="rId11" Type="http://schemas.openxmlformats.org/officeDocument/2006/relationships/image" Target="../media/image32.png"/><Relationship Id="rId5" Type="http://schemas.openxmlformats.org/officeDocument/2006/relationships/image" Target="../media/image49.svg"/><Relationship Id="rId10" Type="http://schemas.openxmlformats.org/officeDocument/2006/relationships/image" Target="../media/image53.svg"/><Relationship Id="rId4" Type="http://schemas.openxmlformats.org/officeDocument/2006/relationships/image" Target="../media/image48.svg"/><Relationship Id="rId9" Type="http://schemas.openxmlformats.org/officeDocument/2006/relationships/image" Target="../media/image5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25.sv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32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4.svg"/><Relationship Id="rId7" Type="http://schemas.openxmlformats.org/officeDocument/2006/relationships/image" Target="../media/image25.sv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32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4.svg"/><Relationship Id="rId7" Type="http://schemas.openxmlformats.org/officeDocument/2006/relationships/image" Target="../media/image25.sv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32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55.svg"/><Relationship Id="rId3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28.sv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11" Type="http://schemas.openxmlformats.org/officeDocument/2006/relationships/image" Target="../media/image27.svg"/><Relationship Id="rId5" Type="http://schemas.openxmlformats.org/officeDocument/2006/relationships/image" Target="../media/image22.svg"/><Relationship Id="rId10" Type="http://schemas.microsoft.com/office/2007/relationships/hdphoto" Target="../media/hdphoto1.wdp"/><Relationship Id="rId4" Type="http://schemas.openxmlformats.org/officeDocument/2006/relationships/image" Target="../media/image35.svg"/><Relationship Id="rId9" Type="http://schemas.openxmlformats.org/officeDocument/2006/relationships/image" Target="../media/image36.png"/><Relationship Id="rId1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56.png"/><Relationship Id="rId4" Type="http://schemas.openxmlformats.org/officeDocument/2006/relationships/image" Target="../media/image24.svg"/><Relationship Id="rId9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.svg"/><Relationship Id="rId7" Type="http://schemas.openxmlformats.org/officeDocument/2006/relationships/image" Target="../media/image46.pn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3.svg"/><Relationship Id="rId5" Type="http://schemas.openxmlformats.org/officeDocument/2006/relationships/image" Target="../media/image24.svg"/><Relationship Id="rId10" Type="http://schemas.openxmlformats.org/officeDocument/2006/relationships/image" Target="../media/image56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3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10" Type="http://schemas.openxmlformats.org/officeDocument/2006/relationships/image" Target="../media/image56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51.sv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svg"/><Relationship Id="rId11" Type="http://schemas.openxmlformats.org/officeDocument/2006/relationships/image" Target="../media/image56.png"/><Relationship Id="rId5" Type="http://schemas.openxmlformats.org/officeDocument/2006/relationships/image" Target="../media/image49.svg"/><Relationship Id="rId10" Type="http://schemas.openxmlformats.org/officeDocument/2006/relationships/image" Target="../media/image53.svg"/><Relationship Id="rId4" Type="http://schemas.openxmlformats.org/officeDocument/2006/relationships/image" Target="../media/image48.svg"/><Relationship Id="rId9" Type="http://schemas.openxmlformats.org/officeDocument/2006/relationships/image" Target="../media/image52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25.sv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56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4.svg"/><Relationship Id="rId7" Type="http://schemas.openxmlformats.org/officeDocument/2006/relationships/image" Target="../media/image25.sv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56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4.svg"/><Relationship Id="rId7" Type="http://schemas.openxmlformats.org/officeDocument/2006/relationships/image" Target="../media/image25.sv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56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"/>
          <p:cNvSpPr txBox="1">
            <a:spLocks noGrp="1"/>
          </p:cNvSpPr>
          <p:nvPr>
            <p:ph type="ctrTitle"/>
          </p:nvPr>
        </p:nvSpPr>
        <p:spPr>
          <a:xfrm>
            <a:off x="417022" y="448376"/>
            <a:ext cx="6981305" cy="1508490"/>
          </a:xfr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it-IT" dirty="0" err="1"/>
              <a:t>Italea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4C03D0B-B37E-90AE-F0B7-FE6E6BAD3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021" y="2201268"/>
            <a:ext cx="6981305" cy="1655762"/>
          </a:xfrm>
        </p:spPr>
        <p:txBody>
          <a:bodyPr/>
          <a:lstStyle/>
          <a:p>
            <a:r>
              <a:rPr lang="it-IT" sz="3600" b="1" dirty="0">
                <a:effectLst/>
              </a:rPr>
              <a:t>Indagine sul </a:t>
            </a:r>
          </a:p>
          <a:p>
            <a:r>
              <a:rPr lang="it-IT" sz="3600" b="1" dirty="0">
                <a:effectLst/>
              </a:rPr>
              <a:t>"</a:t>
            </a:r>
            <a:r>
              <a:rPr lang="it-IT" sz="3600" b="1" dirty="0"/>
              <a:t>Turismo delle radici</a:t>
            </a:r>
            <a:r>
              <a:rPr lang="it-IT" sz="3600" b="1" dirty="0">
                <a:effectLst/>
              </a:rPr>
              <a:t>"</a:t>
            </a:r>
          </a:p>
          <a:p>
            <a:endParaRPr lang="it-IT" sz="3600" b="1" dirty="0"/>
          </a:p>
          <a:p>
            <a:endParaRPr lang="it-IT" dirty="0"/>
          </a:p>
        </p:txBody>
      </p:sp>
      <p:cxnSp>
        <p:nvCxnSpPr>
          <p:cNvPr id="220" name="Google Shape;220;p1"/>
          <p:cNvCxnSpPr/>
          <p:nvPr/>
        </p:nvCxnSpPr>
        <p:spPr>
          <a:xfrm rot="10800000">
            <a:off x="14624575" y="1200150"/>
            <a:ext cx="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7ECA0A1-968B-5695-3856-E92B7673B0CD}"/>
              </a:ext>
            </a:extLst>
          </p:cNvPr>
          <p:cNvSpPr txBox="1">
            <a:spLocks/>
          </p:cNvSpPr>
          <p:nvPr/>
        </p:nvSpPr>
        <p:spPr>
          <a:xfrm>
            <a:off x="766033" y="4656732"/>
            <a:ext cx="252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>
                <a:solidFill>
                  <a:schemeClr val="bg1"/>
                </a:solidFill>
                <a:latin typeface="+mj-lt"/>
                <a:cs typeface="Dreaming Outloud Pro" panose="03050502040302030504" pitchFamily="66" charset="0"/>
              </a:rPr>
              <a:t>Progetto</a:t>
            </a:r>
            <a:r>
              <a:rPr lang="fr-FR" sz="1800" dirty="0">
                <a:solidFill>
                  <a:schemeClr val="bg1"/>
                </a:solidFill>
                <a:latin typeface="+mj-lt"/>
                <a:cs typeface="Dreaming Outloud Pro" panose="03050502040302030504" pitchFamily="66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+mj-lt"/>
                <a:cs typeface="Dreaming Outloud Pro" panose="03050502040302030504" pitchFamily="66" charset="0"/>
              </a:rPr>
              <a:t>realizzato</a:t>
            </a:r>
            <a:r>
              <a:rPr lang="fr-FR" sz="1800" dirty="0">
                <a:solidFill>
                  <a:schemeClr val="bg1"/>
                </a:solidFill>
                <a:latin typeface="+mj-lt"/>
                <a:cs typeface="Dreaming Outloud Pro" panose="03050502040302030504" pitchFamily="66" charset="0"/>
              </a:rPr>
              <a:t> da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E932C1-B6CB-17CA-8C7F-02841666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95" y="4646092"/>
            <a:ext cx="1514567" cy="840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1D1A7-07A4-2F5E-2BE1-199672A71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CB28DE-0843-CD4B-7145-470F2D01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98" y="2676698"/>
            <a:ext cx="11501748" cy="1767694"/>
          </a:xfrm>
        </p:spPr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FASE QUANTITATIVA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sz="3200" b="0" dirty="0">
                <a:solidFill>
                  <a:schemeClr val="accent2"/>
                </a:solidFill>
              </a:rPr>
              <a:t>ASCOLTO DI ITALO-DISCENDENTI </a:t>
            </a:r>
            <a:br>
              <a:rPr lang="it-IT" sz="3200" b="0" dirty="0">
                <a:solidFill>
                  <a:schemeClr val="accent2"/>
                </a:solidFill>
              </a:rPr>
            </a:br>
            <a:r>
              <a:rPr lang="it-IT" sz="3200" b="0" dirty="0">
                <a:solidFill>
                  <a:schemeClr val="accent2"/>
                </a:solidFill>
              </a:rPr>
              <a:t>ED EXPAT</a:t>
            </a:r>
            <a:endParaRPr lang="en-IN" b="0" dirty="0">
              <a:solidFill>
                <a:schemeClr val="accent2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B8DB925-B6C0-6069-FF49-0604DDB3E195}"/>
              </a:ext>
            </a:extLst>
          </p:cNvPr>
          <p:cNvSpPr/>
          <p:nvPr/>
        </p:nvSpPr>
        <p:spPr>
          <a:xfrm>
            <a:off x="7205472" y="1536191"/>
            <a:ext cx="4729230" cy="469428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620771-4918-77DE-2DCB-ED5AEFCEC1DC}"/>
              </a:ext>
            </a:extLst>
          </p:cNvPr>
          <p:cNvSpPr txBox="1"/>
          <p:nvPr/>
        </p:nvSpPr>
        <p:spPr>
          <a:xfrm>
            <a:off x="7339584" y="1747165"/>
            <a:ext cx="4455662" cy="46166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 questo </a:t>
            </a:r>
            <a:r>
              <a:rPr lang="it-IT" sz="1400" b="1" dirty="0">
                <a:ea typeface="Aptos" panose="020B0004020202020204" pitchFamily="34" charset="0"/>
                <a:cs typeface="Times New Roman" panose="02020603050405020304" pitchFamily="18" charset="0"/>
              </a:rPr>
              <a:t>modulo quantitativo </a:t>
            </a:r>
            <a:r>
              <a:rPr lang="it-IT" sz="1400" dirty="0"/>
              <a:t>sono stati approfonditi il legame con l’Italia, le esperienze pregresse di visita del Paese e le intenzioni future, le modalità di organizzazione di un viaggio alla scoperta delle proprie origini (effettive o prefigurate), nonché il livello di conoscenza, interesse e apertura verso il programma </a:t>
            </a:r>
            <a:r>
              <a:rPr lang="it-IT" sz="1400" dirty="0" err="1"/>
              <a:t>Italea</a:t>
            </a:r>
            <a:r>
              <a:rPr lang="it-IT" sz="1400" dirty="0"/>
              <a:t>.</a:t>
            </a:r>
            <a:endParaRPr lang="it-IT" sz="1400" dirty="0">
              <a:latin typeface="+mj-lt"/>
              <a:cs typeface="Times New Roman" panose="02020603050405020304" pitchFamily="18" charset="0"/>
            </a:endParaRPr>
          </a:p>
          <a:p>
            <a:endParaRPr lang="it-IT" sz="1400" b="1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COME?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 panose="020B0604030504040204" pitchFamily="34" charset="0"/>
              </a:rPr>
              <a:t>2.934 interviste auto compilate via web (sistema CAWI)</a:t>
            </a: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 panose="020B0604030504040204" pitchFamily="34" charset="0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+mj-lt"/>
              </a:rPr>
              <a:t>A CHI?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/>
              </a:rPr>
              <a:t>Italo discendenti ed </a:t>
            </a:r>
            <a:r>
              <a:rPr lang="it-IT" sz="1400" spc="-20" dirty="0" err="1">
                <a:ea typeface="Verdana"/>
              </a:rPr>
              <a:t>expat</a:t>
            </a:r>
            <a:r>
              <a:rPr lang="it-IT" sz="1400" spc="-20" dirty="0">
                <a:ea typeface="Verdana"/>
              </a:rPr>
              <a:t> italiani residenti all’estero e così suddivisi nei seguenti paesi: </a:t>
            </a: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/>
            </a:endParaRP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/>
            </a:endParaRP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/>
            </a:endParaRP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/>
            </a:endParaRPr>
          </a:p>
          <a:p>
            <a:pPr>
              <a:spcBef>
                <a:spcPct val="0"/>
              </a:spcBef>
              <a:defRPr/>
            </a:pPr>
            <a:r>
              <a:rPr lang="it-IT" sz="1400" b="1" dirty="0">
                <a:solidFill>
                  <a:schemeClr val="accent1"/>
                </a:solidFill>
                <a:latin typeface="+mj-lt"/>
              </a:rPr>
              <a:t>QUANDO?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/>
              </a:rPr>
              <a:t>Novembre-Dicembre 2025</a:t>
            </a: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572E78-6AA3-E7E6-1137-9411E1B3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48" y="4923288"/>
            <a:ext cx="4407998" cy="6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A6481-D2EC-2959-DECF-B023676D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11</a:t>
            </a:fld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988429-AB94-B23D-2CE8-A50F61BB6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990" y="643897"/>
            <a:ext cx="11329416" cy="276999"/>
          </a:xfrm>
        </p:spPr>
        <p:txBody>
          <a:bodyPr/>
          <a:lstStyle/>
          <a:p>
            <a:r>
              <a:rPr lang="it-IT" dirty="0"/>
              <a:t>Criteri di screening e individuazione del campione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5E48CFBB-4E0C-293E-76CB-C3FA2166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Campione intervistato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35B81E-CF88-8ADE-26D0-E44A752D18F7}"/>
              </a:ext>
            </a:extLst>
          </p:cNvPr>
          <p:cNvSpPr txBox="1"/>
          <p:nvPr/>
        </p:nvSpPr>
        <p:spPr>
          <a:xfrm>
            <a:off x="423353" y="1436147"/>
            <a:ext cx="1000260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it-IT" sz="1600" dirty="0"/>
              <a:t>In ciascun paese sono stati coinvolti </a:t>
            </a:r>
            <a:r>
              <a:rPr lang="it-IT" sz="1600" b="1" dirty="0"/>
              <a:t>campioni ampi e strutturati della popolazione nazionale</a:t>
            </a:r>
            <a:r>
              <a:rPr lang="it-IT" sz="1600" dirty="0"/>
              <a:t>, al fine di garantire una base di partenza eterogenea e rappresentativa.</a:t>
            </a:r>
          </a:p>
          <a:p>
            <a:pPr>
              <a:spcAft>
                <a:spcPts val="600"/>
              </a:spcAft>
              <a:buNone/>
            </a:pPr>
            <a:endParaRPr lang="it-IT" sz="1600" dirty="0"/>
          </a:p>
          <a:p>
            <a:pPr>
              <a:spcAft>
                <a:spcPts val="600"/>
              </a:spcAft>
              <a:buNone/>
            </a:pPr>
            <a:r>
              <a:rPr lang="it-IT" sz="1600" dirty="0"/>
              <a:t>Attraverso </a:t>
            </a:r>
            <a:r>
              <a:rPr lang="it-IT" sz="1600" b="1" dirty="0"/>
              <a:t>domande di screening specifiche</a:t>
            </a:r>
            <a:r>
              <a:rPr lang="it-IT" sz="1600" dirty="0"/>
              <a:t>, i rispondenti sono stati selezionati per identificare esclusivamente soggetti in target, ovvero:</a:t>
            </a:r>
          </a:p>
          <a:p>
            <a:pPr marL="2682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persone con </a:t>
            </a:r>
            <a:r>
              <a:rPr lang="it-IT" sz="1600" b="1" dirty="0"/>
              <a:t>discendenza familiare italiana </a:t>
            </a:r>
            <a:r>
              <a:rPr lang="it-IT" sz="1600" dirty="0"/>
              <a:t>(ITALO-DISCENDENTI) </a:t>
            </a:r>
          </a:p>
          <a:p>
            <a:pPr marL="2682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oppure </a:t>
            </a:r>
            <a:r>
              <a:rPr lang="it-IT" sz="1600" b="1" dirty="0"/>
              <a:t>nati in Italia ed espatriati</a:t>
            </a:r>
            <a:r>
              <a:rPr lang="it-IT" sz="1600" dirty="0"/>
              <a:t> nei paesi di interesse (EXPAT)</a:t>
            </a:r>
          </a:p>
          <a:p>
            <a:pPr>
              <a:spcAft>
                <a:spcPts val="600"/>
              </a:spcAft>
              <a:buNone/>
            </a:pPr>
            <a:endParaRPr lang="it-IT" sz="1600" dirty="0"/>
          </a:p>
          <a:p>
            <a:pPr>
              <a:spcAft>
                <a:spcPts val="600"/>
              </a:spcAft>
              <a:buNone/>
            </a:pPr>
            <a:r>
              <a:rPr lang="it-IT" sz="1600" dirty="0"/>
              <a:t>Questo processo ha consentito di:</a:t>
            </a:r>
          </a:p>
          <a:p>
            <a:pPr marL="2682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/>
              <a:t>intercettare in modo mirato il target di ricerca</a:t>
            </a:r>
            <a:r>
              <a:rPr lang="it-IT" sz="1600" dirty="0"/>
              <a:t>, evitando inclusioni non pertinenti </a:t>
            </a:r>
          </a:p>
          <a:p>
            <a:pPr marL="2682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garantire </a:t>
            </a:r>
            <a:r>
              <a:rPr lang="it-IT" sz="1600" b="1" dirty="0"/>
              <a:t>coerenza e comparabilità tra i diversi paesi</a:t>
            </a:r>
            <a:r>
              <a:rPr lang="it-IT" sz="1600" dirty="0"/>
              <a:t> </a:t>
            </a:r>
          </a:p>
          <a:p>
            <a:pPr marL="2682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assicurare che le evidenze raccolte siano </a:t>
            </a:r>
            <a:r>
              <a:rPr lang="it-IT" sz="1600" b="1" dirty="0"/>
              <a:t>rappresentative del fenomeno indagato</a:t>
            </a:r>
            <a:r>
              <a:rPr lang="it-IT" sz="1600" dirty="0"/>
              <a:t> e non frutto di auto-selezione casuale</a:t>
            </a:r>
          </a:p>
        </p:txBody>
      </p:sp>
    </p:spTree>
    <p:extLst>
      <p:ext uri="{BB962C8B-B14F-4D97-AF65-F5344CB8AC3E}">
        <p14:creationId xmlns:p14="http://schemas.microsoft.com/office/powerpoint/2010/main" val="85745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0B63-7636-975B-20CC-8BFBCD54E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FACB8-628C-A4AD-952F-68EBAC76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12</a:t>
            </a:fld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3A8B08-3ABA-691B-A56C-EA177CCF6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990" y="643897"/>
            <a:ext cx="11329416" cy="276999"/>
          </a:xfrm>
        </p:spPr>
        <p:txBody>
          <a:bodyPr/>
          <a:lstStyle/>
          <a:p>
            <a:r>
              <a:rPr lang="it-IT" dirty="0"/>
              <a:t>Caratteristiche socio-demografiche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41A71228-4FE6-F246-9D25-373FA64DAA8D}"/>
              </a:ext>
            </a:extLst>
          </p:cNvPr>
          <p:cNvSpPr/>
          <p:nvPr/>
        </p:nvSpPr>
        <p:spPr>
          <a:xfrm>
            <a:off x="3509443" y="1372307"/>
            <a:ext cx="2362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ETÀ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79A2A72-23BC-26ED-B67B-E4A6B2AF6595}"/>
              </a:ext>
            </a:extLst>
          </p:cNvPr>
          <p:cNvSpPr/>
          <p:nvPr/>
        </p:nvSpPr>
        <p:spPr>
          <a:xfrm>
            <a:off x="447342" y="1372307"/>
            <a:ext cx="2362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SESSO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graphicFrame>
        <p:nvGraphicFramePr>
          <p:cNvPr id="34" name="Grafico 33">
            <a:extLst>
              <a:ext uri="{FF2B5EF4-FFF2-40B4-BE49-F238E27FC236}">
                <a16:creationId xmlns:a16="http://schemas.microsoft.com/office/drawing/2014/main" id="{147C50C2-FEC1-A45A-47E9-B89555062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702091"/>
              </p:ext>
            </p:extLst>
          </p:nvPr>
        </p:nvGraphicFramePr>
        <p:xfrm>
          <a:off x="3269052" y="1737578"/>
          <a:ext cx="4594941" cy="164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3E0CE58-2CD1-C022-812E-B926D1AAA380}"/>
              </a:ext>
            </a:extLst>
          </p:cNvPr>
          <p:cNvSpPr txBox="1"/>
          <p:nvPr/>
        </p:nvSpPr>
        <p:spPr>
          <a:xfrm>
            <a:off x="551802" y="2648322"/>
            <a:ext cx="10550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accent3"/>
                </a:solidFill>
                <a:cs typeface="Dreaming Outloud Pro" panose="03050502040302030504" pitchFamily="66" charset="0"/>
              </a:rPr>
              <a:t>49%</a:t>
            </a:r>
            <a:r>
              <a:rPr lang="it-IT" sz="1200" b="1" dirty="0">
                <a:solidFill>
                  <a:schemeClr val="accent3"/>
                </a:solidFill>
              </a:rPr>
              <a:t> </a:t>
            </a:r>
            <a:r>
              <a:rPr lang="it-IT" sz="1300" b="1" dirty="0"/>
              <a:t>uomini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75ECC16-D84A-7618-7C65-FF2C3330925F}"/>
              </a:ext>
            </a:extLst>
          </p:cNvPr>
          <p:cNvSpPr txBox="1"/>
          <p:nvPr/>
        </p:nvSpPr>
        <p:spPr>
          <a:xfrm>
            <a:off x="1799645" y="2650149"/>
            <a:ext cx="9925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accent3"/>
                </a:solidFill>
                <a:cs typeface="Dreaming Outloud Pro" panose="03050502040302030504" pitchFamily="66" charset="0"/>
              </a:rPr>
              <a:t>51% </a:t>
            </a:r>
            <a:r>
              <a:rPr lang="it-IT" sz="1300" b="1" dirty="0"/>
              <a:t>donne</a:t>
            </a:r>
          </a:p>
        </p:txBody>
      </p:sp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C86BD3E7-2938-264E-44CA-B7D3ADCC05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48" y="1845537"/>
            <a:ext cx="783460" cy="783460"/>
          </a:xfrm>
          <a:prstGeom prst="rect">
            <a:avLst/>
          </a:prstGeom>
        </p:spPr>
      </p:pic>
      <p:pic>
        <p:nvPicPr>
          <p:cNvPr id="38" name="Elemento grafico 37">
            <a:extLst>
              <a:ext uri="{FF2B5EF4-FFF2-40B4-BE49-F238E27FC236}">
                <a16:creationId xmlns:a16="http://schemas.microsoft.com/office/drawing/2014/main" id="{B1E67732-547B-BD90-3B97-CF017D0A28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1241" y="1844459"/>
            <a:ext cx="783460" cy="783460"/>
          </a:xfrm>
          <a:prstGeom prst="rect">
            <a:avLst/>
          </a:prstGeom>
        </p:spPr>
      </p:pic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B5F24B78-D567-E3AB-2AC5-49A27472C9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343" y="1609419"/>
            <a:ext cx="2362166" cy="72000"/>
          </a:xfrm>
          <a:prstGeom prst="rect">
            <a:avLst/>
          </a:prstGeom>
        </p:spPr>
      </p:pic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84A717DC-25B2-3EA3-5991-5C39048AD1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5737" y="1609419"/>
            <a:ext cx="2362166" cy="72000"/>
          </a:xfrm>
          <a:prstGeom prst="rect">
            <a:avLst/>
          </a:prstGeom>
        </p:spPr>
      </p:pic>
      <p:graphicFrame>
        <p:nvGraphicFramePr>
          <p:cNvPr id="41" name="Segnaposto grafico 9">
            <a:extLst>
              <a:ext uri="{FF2B5EF4-FFF2-40B4-BE49-F238E27FC236}">
                <a16:creationId xmlns:a16="http://schemas.microsoft.com/office/drawing/2014/main" id="{3AF62CE8-0446-C028-D4C4-3E257C806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523839"/>
              </p:ext>
            </p:extLst>
          </p:nvPr>
        </p:nvGraphicFramePr>
        <p:xfrm>
          <a:off x="9421539" y="1710378"/>
          <a:ext cx="2126361" cy="171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41548CA-2023-7E5C-1601-65FE61E14355}"/>
              </a:ext>
            </a:extLst>
          </p:cNvPr>
          <p:cNvSpPr txBox="1"/>
          <p:nvPr/>
        </p:nvSpPr>
        <p:spPr>
          <a:xfrm rot="2294597">
            <a:off x="9858665" y="2063333"/>
            <a:ext cx="61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85%</a:t>
            </a:r>
            <a:endParaRPr lang="it-IT" sz="1400" b="1" dirty="0"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CEC1094A-C8C6-85DD-800A-72D748F45037}"/>
              </a:ext>
            </a:extLst>
          </p:cNvPr>
          <p:cNvSpPr/>
          <p:nvPr/>
        </p:nvSpPr>
        <p:spPr>
          <a:xfrm>
            <a:off x="9777641" y="2420486"/>
            <a:ext cx="13723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Occupati</a:t>
            </a:r>
            <a:endParaRPr lang="it-IT" sz="1400" dirty="0"/>
          </a:p>
        </p:txBody>
      </p:sp>
      <p:graphicFrame>
        <p:nvGraphicFramePr>
          <p:cNvPr id="44" name="Grafico 43">
            <a:extLst>
              <a:ext uri="{FF2B5EF4-FFF2-40B4-BE49-F238E27FC236}">
                <a16:creationId xmlns:a16="http://schemas.microsoft.com/office/drawing/2014/main" id="{0CB78C6F-A441-084D-667E-589C61D30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910659"/>
              </p:ext>
            </p:extLst>
          </p:nvPr>
        </p:nvGraphicFramePr>
        <p:xfrm>
          <a:off x="494753" y="4280856"/>
          <a:ext cx="4594941" cy="171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Grafico 44">
            <a:extLst>
              <a:ext uri="{FF2B5EF4-FFF2-40B4-BE49-F238E27FC236}">
                <a16:creationId xmlns:a16="http://schemas.microsoft.com/office/drawing/2014/main" id="{9640FD58-FAE0-CE7C-E4E2-9C8E4F686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763125"/>
              </p:ext>
            </p:extLst>
          </p:nvPr>
        </p:nvGraphicFramePr>
        <p:xfrm>
          <a:off x="5134867" y="1747654"/>
          <a:ext cx="4594941" cy="149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Rettangolo 45">
            <a:extLst>
              <a:ext uri="{FF2B5EF4-FFF2-40B4-BE49-F238E27FC236}">
                <a16:creationId xmlns:a16="http://schemas.microsoft.com/office/drawing/2014/main" id="{9CD7E704-FB66-9743-B43A-DBDD3CBBCC22}"/>
              </a:ext>
            </a:extLst>
          </p:cNvPr>
          <p:cNvSpPr/>
          <p:nvPr/>
        </p:nvSpPr>
        <p:spPr>
          <a:xfrm>
            <a:off x="9292524" y="1372307"/>
            <a:ext cx="2362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SITUAZIONE PROFESSIONALE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54C8F9C-0D16-18C7-2348-91F48B5D66CE}"/>
              </a:ext>
            </a:extLst>
          </p:cNvPr>
          <p:cNvSpPr/>
          <p:nvPr/>
        </p:nvSpPr>
        <p:spPr>
          <a:xfrm>
            <a:off x="6400321" y="1372307"/>
            <a:ext cx="2362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SCOLARITÀ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9CAA8DE2-D618-6341-A611-9434C733F32B}"/>
              </a:ext>
            </a:extLst>
          </p:cNvPr>
          <p:cNvSpPr/>
          <p:nvPr/>
        </p:nvSpPr>
        <p:spPr>
          <a:xfrm>
            <a:off x="1288535" y="3907613"/>
            <a:ext cx="2393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SITUAZIONE ECONOMICA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246B665C-ED02-261B-D86A-9CB11E3E5F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4131" y="1609419"/>
            <a:ext cx="2362166" cy="72000"/>
          </a:xfrm>
          <a:prstGeom prst="rect">
            <a:avLst/>
          </a:prstGeom>
        </p:spPr>
      </p:pic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22227996-C180-6CCA-81FF-070293D5F5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2524" y="1609419"/>
            <a:ext cx="2362166" cy="72000"/>
          </a:xfrm>
          <a:prstGeom prst="rect">
            <a:avLst/>
          </a:prstGeom>
        </p:spPr>
      </p:pic>
      <p:pic>
        <p:nvPicPr>
          <p:cNvPr id="51" name="Elemento grafico 50">
            <a:extLst>
              <a:ext uri="{FF2B5EF4-FFF2-40B4-BE49-F238E27FC236}">
                <a16:creationId xmlns:a16="http://schemas.microsoft.com/office/drawing/2014/main" id="{7D006013-4C88-E706-0A97-833D0B2027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9382" y="4183829"/>
            <a:ext cx="2362166" cy="72000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88B1C2BE-F4CB-5214-1C28-9108703B821B}"/>
              </a:ext>
            </a:extLst>
          </p:cNvPr>
          <p:cNvSpPr/>
          <p:nvPr/>
        </p:nvSpPr>
        <p:spPr>
          <a:xfrm>
            <a:off x="3764045" y="3341649"/>
            <a:ext cx="1852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Età media: </a:t>
            </a:r>
            <a:r>
              <a:rPr lang="it-IT" sz="1200" b="1" dirty="0">
                <a:solidFill>
                  <a:schemeClr val="accent3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41,1</a:t>
            </a:r>
            <a:r>
              <a:rPr lang="it-IT" sz="1200" dirty="0"/>
              <a:t> anni</a:t>
            </a:r>
          </a:p>
        </p:txBody>
      </p:sp>
      <p:sp>
        <p:nvSpPr>
          <p:cNvPr id="55" name="Segnaposto testo 3">
            <a:extLst>
              <a:ext uri="{FF2B5EF4-FFF2-40B4-BE49-F238E27FC236}">
                <a16:creationId xmlns:a16="http://schemas.microsoft.com/office/drawing/2014/main" id="{6E96C511-52F3-2E10-C854-2A907CDE9B33}"/>
              </a:ext>
            </a:extLst>
          </p:cNvPr>
          <p:cNvSpPr txBox="1">
            <a:spLocks/>
          </p:cNvSpPr>
          <p:nvPr/>
        </p:nvSpPr>
        <p:spPr>
          <a:xfrm>
            <a:off x="1226725" y="6448372"/>
            <a:ext cx="3678682" cy="20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900" dirty="0">
                <a:solidFill>
                  <a:schemeClr val="bg1">
                    <a:lumMod val="65000"/>
                  </a:schemeClr>
                </a:solidFill>
              </a:rPr>
              <a:t>Base: Totale Intervistati N=3.526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98BD930A-4D84-0BE8-80B7-6984B2758DB7}"/>
              </a:ext>
            </a:extLst>
          </p:cNvPr>
          <p:cNvSpPr/>
          <p:nvPr/>
        </p:nvSpPr>
        <p:spPr>
          <a:xfrm>
            <a:off x="5681834" y="45902"/>
            <a:ext cx="772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PAESE:</a:t>
            </a:r>
            <a:endParaRPr lang="it-IT" sz="1400" dirty="0">
              <a:solidFill>
                <a:schemeClr val="tx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B3EB07F-8A57-9207-2B0E-E5A82FB634D9}"/>
              </a:ext>
            </a:extLst>
          </p:cNvPr>
          <p:cNvGrpSpPr/>
          <p:nvPr/>
        </p:nvGrpSpPr>
        <p:grpSpPr>
          <a:xfrm>
            <a:off x="6477784" y="107643"/>
            <a:ext cx="5539323" cy="525337"/>
            <a:chOff x="6477784" y="156803"/>
            <a:chExt cx="5539323" cy="525337"/>
          </a:xfrm>
        </p:grpSpPr>
        <p:pic>
          <p:nvPicPr>
            <p:cNvPr id="59" name="Elemento grafico 58">
              <a:extLst>
                <a:ext uri="{FF2B5EF4-FFF2-40B4-BE49-F238E27FC236}">
                  <a16:creationId xmlns:a16="http://schemas.microsoft.com/office/drawing/2014/main" id="{61A64D6E-AE84-58A7-DB79-E8C801EE49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53495" y="160989"/>
              <a:ext cx="403685" cy="315352"/>
            </a:xfrm>
            <a:prstGeom prst="rect">
              <a:avLst/>
            </a:prstGeom>
          </p:spPr>
        </p:pic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12E02C8B-0A90-B09F-383E-663993682483}"/>
                </a:ext>
              </a:extLst>
            </p:cNvPr>
            <p:cNvSpPr txBox="1"/>
            <p:nvPr/>
          </p:nvSpPr>
          <p:spPr>
            <a:xfrm>
              <a:off x="6477784" y="466696"/>
              <a:ext cx="77296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ARGENTINA</a:t>
              </a:r>
              <a:endParaRPr lang="it-IT" sz="1400" b="1" dirty="0"/>
            </a:p>
          </p:txBody>
        </p:sp>
        <p:pic>
          <p:nvPicPr>
            <p:cNvPr id="62" name="Elemento grafico 61">
              <a:extLst>
                <a:ext uri="{FF2B5EF4-FFF2-40B4-BE49-F238E27FC236}">
                  <a16:creationId xmlns:a16="http://schemas.microsoft.com/office/drawing/2014/main" id="{9C0A0212-E50C-9FDA-1526-396B938D1F8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36987" y="159086"/>
              <a:ext cx="403685" cy="319159"/>
            </a:xfrm>
            <a:prstGeom prst="rect">
              <a:avLst/>
            </a:prstGeom>
          </p:spPr>
        </p:pic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3D4C2256-B914-49FE-2A19-7092CD2C6547}"/>
                </a:ext>
              </a:extLst>
            </p:cNvPr>
            <p:cNvSpPr txBox="1"/>
            <p:nvPr/>
          </p:nvSpPr>
          <p:spPr>
            <a:xfrm>
              <a:off x="7347196" y="466696"/>
              <a:ext cx="599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BRASILE</a:t>
              </a:r>
              <a:endParaRPr lang="it-IT" sz="1400" b="1" dirty="0"/>
            </a:p>
          </p:txBody>
        </p:sp>
        <p:pic>
          <p:nvPicPr>
            <p:cNvPr id="65" name="Elemento grafico 64">
              <a:extLst>
                <a:ext uri="{FF2B5EF4-FFF2-40B4-BE49-F238E27FC236}">
                  <a16:creationId xmlns:a16="http://schemas.microsoft.com/office/drawing/2014/main" id="{87EA1BDC-722B-610D-9092-78A0870BBB9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35661" y="159086"/>
              <a:ext cx="403685" cy="319159"/>
            </a:xfrm>
            <a:prstGeom prst="rect">
              <a:avLst/>
            </a:prstGeom>
          </p:spPr>
        </p:pic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CE3CCB46-5B98-6ADD-B898-14F2B876C050}"/>
                </a:ext>
              </a:extLst>
            </p:cNvPr>
            <p:cNvSpPr txBox="1"/>
            <p:nvPr/>
          </p:nvSpPr>
          <p:spPr>
            <a:xfrm>
              <a:off x="8241408" y="466696"/>
              <a:ext cx="39466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USA</a:t>
              </a:r>
              <a:endParaRPr lang="it-IT" sz="1400" b="1" dirty="0"/>
            </a:p>
          </p:txBody>
        </p:sp>
        <p:pic>
          <p:nvPicPr>
            <p:cNvPr id="68" name="Elemento grafico 67">
              <a:extLst>
                <a:ext uri="{FF2B5EF4-FFF2-40B4-BE49-F238E27FC236}">
                  <a16:creationId xmlns:a16="http://schemas.microsoft.com/office/drawing/2014/main" id="{8D9898A2-BB8B-F9AD-D683-3F8F92CE436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14458" y="159086"/>
              <a:ext cx="403685" cy="319159"/>
            </a:xfrm>
            <a:prstGeom prst="rect">
              <a:avLst/>
            </a:prstGeom>
          </p:spPr>
        </p:pic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BB334D9D-177A-B55E-1B78-30EC7806502E}"/>
                </a:ext>
              </a:extLst>
            </p:cNvPr>
            <p:cNvSpPr txBox="1"/>
            <p:nvPr/>
          </p:nvSpPr>
          <p:spPr>
            <a:xfrm>
              <a:off x="8915049" y="466696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CANADA</a:t>
              </a:r>
              <a:endParaRPr lang="it-IT" sz="1400" b="1" dirty="0"/>
            </a:p>
          </p:txBody>
        </p:sp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77A29D17-7ED8-7A43-A3F5-24618844E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1700" y="156803"/>
              <a:ext cx="419832" cy="323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408E950C-F043-7B49-AB57-EE4C35777586}"/>
                </a:ext>
              </a:extLst>
            </p:cNvPr>
            <p:cNvSpPr txBox="1"/>
            <p:nvPr/>
          </p:nvSpPr>
          <p:spPr>
            <a:xfrm>
              <a:off x="11147958" y="466696"/>
              <a:ext cx="8691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REGNO UNITO</a:t>
              </a:r>
              <a:endParaRPr lang="it-IT" sz="1400" b="1" dirty="0"/>
            </a:p>
          </p:txBody>
        </p:sp>
        <p:pic>
          <p:nvPicPr>
            <p:cNvPr id="73" name="Elemento grafico 72">
              <a:extLst>
                <a:ext uri="{FF2B5EF4-FFF2-40B4-BE49-F238E27FC236}">
                  <a16:creationId xmlns:a16="http://schemas.microsoft.com/office/drawing/2014/main" id="{2AB9C5B5-A733-86F3-C848-3D7A91032ED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584425" y="159086"/>
              <a:ext cx="403685" cy="319159"/>
            </a:xfrm>
            <a:prstGeom prst="rect">
              <a:avLst/>
            </a:prstGeom>
          </p:spPr>
        </p:pic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FE1CB063-7C22-2DF8-ABFA-676565258C1D}"/>
                </a:ext>
              </a:extLst>
            </p:cNvPr>
            <p:cNvSpPr txBox="1"/>
            <p:nvPr/>
          </p:nvSpPr>
          <p:spPr>
            <a:xfrm>
              <a:off x="10430728" y="466696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GERMANIA</a:t>
              </a:r>
              <a:endParaRPr lang="it-IT" sz="1400" b="1" dirty="0"/>
            </a:p>
          </p:txBody>
        </p:sp>
        <p:pic>
          <p:nvPicPr>
            <p:cNvPr id="76" name="Elemento grafico 75">
              <a:extLst>
                <a:ext uri="{FF2B5EF4-FFF2-40B4-BE49-F238E27FC236}">
                  <a16:creationId xmlns:a16="http://schemas.microsoft.com/office/drawing/2014/main" id="{C4E33AC3-749D-1C48-84E0-65C6DEE437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811624" y="159086"/>
              <a:ext cx="403685" cy="319159"/>
            </a:xfrm>
            <a:prstGeom prst="rect">
              <a:avLst/>
            </a:prstGeom>
          </p:spPr>
        </p:pic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3A499565-662E-DFC5-6366-1F0CAC7F0730}"/>
                </a:ext>
              </a:extLst>
            </p:cNvPr>
            <p:cNvSpPr txBox="1"/>
            <p:nvPr/>
          </p:nvSpPr>
          <p:spPr>
            <a:xfrm>
              <a:off x="9651515" y="466696"/>
              <a:ext cx="7505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/>
                <a:t>AUSTRALIA</a:t>
              </a:r>
              <a:endParaRPr lang="it-IT" sz="1400" b="1" dirty="0"/>
            </a:p>
          </p:txBody>
        </p:sp>
      </p:grpSp>
      <p:graphicFrame>
        <p:nvGraphicFramePr>
          <p:cNvPr id="78" name="Tabella 77">
            <a:extLst>
              <a:ext uri="{FF2B5EF4-FFF2-40B4-BE49-F238E27FC236}">
                <a16:creationId xmlns:a16="http://schemas.microsoft.com/office/drawing/2014/main" id="{1891FD8C-E27E-3CA5-4169-41D42CB0E571}"/>
              </a:ext>
            </a:extLst>
          </p:cNvPr>
          <p:cNvGraphicFramePr>
            <a:graphicFrameLocks noGrp="1"/>
          </p:cNvGraphicFramePr>
          <p:nvPr/>
        </p:nvGraphicFramePr>
        <p:xfrm>
          <a:off x="6467947" y="622285"/>
          <a:ext cx="554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62379852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924888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20385757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9305487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0984519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06872146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789289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N=503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1900659"/>
                  </a:ext>
                </a:extLst>
              </a:tr>
            </a:tbl>
          </a:graphicData>
        </a:graphic>
      </p:graphicFrame>
      <p:sp>
        <p:nvSpPr>
          <p:cNvPr id="79" name="Rettangolo con un angolo arrotondato 78">
            <a:extLst>
              <a:ext uri="{FF2B5EF4-FFF2-40B4-BE49-F238E27FC236}">
                <a16:creationId xmlns:a16="http://schemas.microsoft.com/office/drawing/2014/main" id="{4F50EC5D-434B-D897-547D-A8B8E9355BB6}"/>
              </a:ext>
            </a:extLst>
          </p:cNvPr>
          <p:cNvSpPr/>
          <p:nvPr/>
        </p:nvSpPr>
        <p:spPr>
          <a:xfrm rot="10800000">
            <a:off x="5724054" y="-4063"/>
            <a:ext cx="6467940" cy="1008558"/>
          </a:xfrm>
          <a:prstGeom prst="round1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CBF5D18A-D597-C433-A353-009AD1D2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Campione intervistato</a:t>
            </a:r>
          </a:p>
        </p:txBody>
      </p:sp>
      <p:graphicFrame>
        <p:nvGraphicFramePr>
          <p:cNvPr id="3" name="Segnaposto grafico 9">
            <a:extLst>
              <a:ext uri="{FF2B5EF4-FFF2-40B4-BE49-F238E27FC236}">
                <a16:creationId xmlns:a16="http://schemas.microsoft.com/office/drawing/2014/main" id="{0A8A91D8-1E3E-57B1-7EC4-E06EBDDFF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58998"/>
              </p:ext>
            </p:extLst>
          </p:nvPr>
        </p:nvGraphicFramePr>
        <p:xfrm>
          <a:off x="3956573" y="4152562"/>
          <a:ext cx="3375741" cy="201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4A53B315-E208-32DB-5F2E-5020D98D927B}"/>
              </a:ext>
            </a:extLst>
          </p:cNvPr>
          <p:cNvSpPr/>
          <p:nvPr/>
        </p:nvSpPr>
        <p:spPr>
          <a:xfrm>
            <a:off x="3836178" y="5019274"/>
            <a:ext cx="1372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err="1"/>
              <a:t>Expat</a:t>
            </a:r>
            <a:endParaRPr lang="it-IT" sz="12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BD65E87-AFD7-EBAB-39FB-717A111A17DE}"/>
              </a:ext>
            </a:extLst>
          </p:cNvPr>
          <p:cNvSpPr/>
          <p:nvPr/>
        </p:nvSpPr>
        <p:spPr>
          <a:xfrm>
            <a:off x="4512521" y="3907613"/>
            <a:ext cx="2362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ORIGINI ITALIANE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EBA889D-AD56-8112-7CED-9ACE6AED9A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12521" y="4183829"/>
            <a:ext cx="2362166" cy="72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AF6985F-BB66-F87F-7CDE-6D1C4C220A35}"/>
              </a:ext>
            </a:extLst>
          </p:cNvPr>
          <p:cNvSpPr/>
          <p:nvPr/>
        </p:nvSpPr>
        <p:spPr>
          <a:xfrm>
            <a:off x="6171113" y="5019274"/>
            <a:ext cx="1692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italo-discendenti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D9EA55A-124D-ACC9-7FDC-C67E65EC9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87619"/>
              </p:ext>
            </p:extLst>
          </p:nvPr>
        </p:nvGraphicFramePr>
        <p:xfrm>
          <a:off x="7478345" y="4327185"/>
          <a:ext cx="4594941" cy="169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411AC6D8-E682-473E-D85B-A80FFA29E28B}"/>
              </a:ext>
            </a:extLst>
          </p:cNvPr>
          <p:cNvSpPr/>
          <p:nvPr/>
        </p:nvSpPr>
        <p:spPr>
          <a:xfrm>
            <a:off x="8111157" y="3907613"/>
            <a:ext cx="2393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NUCLEO FAMILIARE</a:t>
            </a:r>
            <a:endParaRPr lang="it-IT" sz="1200" dirty="0">
              <a:solidFill>
                <a:schemeClr val="tx2"/>
              </a:solidFill>
              <a:latin typeface="+mj-lt"/>
              <a:cs typeface="Dreaming Outloud Pro" panose="03050502040302030504" pitchFamily="66" charset="0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C790BB7-4B93-60D1-F628-F2753AAB06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42004" y="4183829"/>
            <a:ext cx="2362166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77BCF-9E8D-E36C-4CA5-7F758338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A88EB7-96DF-0FF8-B8BC-941D860F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13</a:t>
            </a:fld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9434F5-D674-05B2-E0B7-A2B686574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419" y="741260"/>
            <a:ext cx="11329416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Elevata apertura al viaggio in Italia alla scoperta delle proprie origini: 8 intervistati su 10 si dichiarano propensi a realizzarlo e, addirittura, 1 su 2 afferma che lo farà sicuramente. La propensione risulta particolarmente elevata tra i residenti in Brasile e nel Regno Unito.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C288F4E9-64DA-99D6-BD78-FF4784EADA3A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 Con quale probabilità realizzeresti un viaggio in Italia alla scoperta delle origini della tua famiglia?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4" name="Graphique 4">
            <a:extLst>
              <a:ext uri="{FF2B5EF4-FFF2-40B4-BE49-F238E27FC236}">
                <a16:creationId xmlns:a16="http://schemas.microsoft.com/office/drawing/2014/main" id="{BE0C6981-8BE4-1127-1588-00ACEF594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895978"/>
              </p:ext>
            </p:extLst>
          </p:nvPr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3E69FBE-46E9-DE36-5891-5AED3DADDB66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7D3C110-C37F-8251-CD21-24E1EF9CADDD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106FC7-ABC8-EFDE-4BD0-C9E32FD8FDD9}"/>
              </a:ext>
            </a:extLst>
          </p:cNvPr>
          <p:cNvSpPr txBox="1"/>
          <p:nvPr/>
        </p:nvSpPr>
        <p:spPr>
          <a:xfrm>
            <a:off x="4677010" y="1556370"/>
            <a:ext cx="124745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Sicuramente sì + </a:t>
            </a:r>
          </a:p>
          <a:p>
            <a:pPr algn="ctr"/>
            <a:r>
              <a:rPr lang="it-IT" sz="1100" b="1" dirty="0"/>
              <a:t>Probabilmente sì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0DE056F-81E1-D31B-CFD6-4F02CB3B4BDD}"/>
              </a:ext>
            </a:extLst>
          </p:cNvPr>
          <p:cNvSpPr/>
          <p:nvPr/>
        </p:nvSpPr>
        <p:spPr>
          <a:xfrm>
            <a:off x="6325135" y="2281975"/>
            <a:ext cx="261890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Hanno visitato </a:t>
            </a:r>
            <a:r>
              <a:rPr lang="it-IT" sz="950" dirty="0" err="1">
                <a:cs typeface="Dreaming Outloud Pro" panose="03050502040302030504" pitchFamily="66" charset="0"/>
              </a:rPr>
              <a:t>l'italia</a:t>
            </a:r>
            <a:r>
              <a:rPr lang="it-IT" sz="950" dirty="0">
                <a:cs typeface="Dreaming Outloud Pro" panose="03050502040302030504" pitchFamily="66" charset="0"/>
              </a:rPr>
              <a:t> più volte </a:t>
            </a:r>
            <a:r>
              <a:rPr lang="it-IT" sz="950" b="1" dirty="0">
                <a:cs typeface="Dreaming Outloud Pro" panose="03050502040302030504" pitchFamily="66" charset="0"/>
              </a:rPr>
              <a:t>94%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Acquistano beni di lusso  </a:t>
            </a:r>
            <a:r>
              <a:rPr lang="it-IT" sz="950" b="1" dirty="0">
                <a:cs typeface="Dreaming Outloud Pro" panose="03050502040302030504" pitchFamily="66" charset="0"/>
              </a:rPr>
              <a:t>92%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Hanno visitato l'Italia una volta </a:t>
            </a:r>
            <a:r>
              <a:rPr lang="it-IT" sz="950" b="1" dirty="0">
                <a:cs typeface="Dreaming Outloud Pro" panose="03050502040302030504" pitchFamily="66" charset="0"/>
              </a:rPr>
              <a:t>91%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90%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Famiglie con figli </a:t>
            </a:r>
            <a:r>
              <a:rPr lang="it-IT" sz="950" b="1" dirty="0">
                <a:cs typeface="Dreaming Outloud Pro" panose="03050502040302030504" pitchFamily="66" charset="0"/>
              </a:rPr>
              <a:t>89%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Gen. </a:t>
            </a:r>
            <a:r>
              <a:rPr lang="it-IT" sz="950" dirty="0" err="1">
                <a:cs typeface="Dreaming Outloud Pro" panose="03050502040302030504" pitchFamily="66" charset="0"/>
              </a:rPr>
              <a:t>Migraz</a:t>
            </a:r>
            <a:r>
              <a:rPr lang="it-IT" sz="950" dirty="0">
                <a:cs typeface="Dreaming Outloud Pro" panose="03050502040302030504" pitchFamily="66" charset="0"/>
              </a:rPr>
              <a:t>.: Genitori</a:t>
            </a:r>
            <a:r>
              <a:rPr lang="it-IT" sz="950" b="1" dirty="0">
                <a:cs typeface="Dreaming Outloud Pro" panose="03050502040302030504" pitchFamily="66" charset="0"/>
              </a:rPr>
              <a:t> 88% 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Gen. </a:t>
            </a:r>
            <a:r>
              <a:rPr lang="it-IT" sz="950" dirty="0" err="1">
                <a:cs typeface="Dreaming Outloud Pro" panose="03050502040302030504" pitchFamily="66" charset="0"/>
              </a:rPr>
              <a:t>Migraz</a:t>
            </a:r>
            <a:r>
              <a:rPr lang="it-IT" sz="950" dirty="0">
                <a:cs typeface="Dreaming Outloud Pro" panose="03050502040302030504" pitchFamily="66" charset="0"/>
              </a:rPr>
              <a:t>.: Nonni </a:t>
            </a:r>
            <a:r>
              <a:rPr lang="it-IT" sz="950" b="1" dirty="0">
                <a:cs typeface="Dreaming Outloud Pro" panose="03050502040302030504" pitchFamily="66" charset="0"/>
              </a:rPr>
              <a:t>87%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Famiglie con figli </a:t>
            </a:r>
            <a:r>
              <a:rPr lang="it-IT" sz="950" b="1" dirty="0">
                <a:cs typeface="Dreaming Outloud Pro" panose="03050502040302030504" pitchFamily="66" charset="0"/>
              </a:rPr>
              <a:t>89%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A46FFFA-9046-0122-8A9F-5026C8DDA4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F0AB1D5-5712-F81D-425C-B9246BEF6DAA}"/>
              </a:ext>
            </a:extLst>
          </p:cNvPr>
          <p:cNvSpPr/>
          <p:nvPr/>
        </p:nvSpPr>
        <p:spPr>
          <a:xfrm>
            <a:off x="6329767" y="3886008"/>
            <a:ext cx="4806320" cy="1062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5C411A06-FFCD-0845-F668-A12933D62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59987"/>
              </p:ext>
            </p:extLst>
          </p:nvPr>
        </p:nvGraphicFramePr>
        <p:xfrm>
          <a:off x="6416446" y="4509459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88%</a:t>
                      </a:r>
                      <a:endParaRPr lang="it-IT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79%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82%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79%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86%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enorite"/>
                          <a:ea typeface="+mn-ea"/>
                          <a:cs typeface="+mn-cs"/>
                        </a:rPr>
                        <a:t>88%</a:t>
                      </a:r>
                      <a:endParaRPr lang="it-IT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14" name="Gruppo 13">
            <a:extLst>
              <a:ext uri="{FF2B5EF4-FFF2-40B4-BE49-F238E27FC236}">
                <a16:creationId xmlns:a16="http://schemas.microsoft.com/office/drawing/2014/main" id="{0E7468A0-512A-E675-8F0B-7D63561B9E4F}"/>
              </a:ext>
            </a:extLst>
          </p:cNvPr>
          <p:cNvGrpSpPr/>
          <p:nvPr/>
        </p:nvGrpSpPr>
        <p:grpSpPr>
          <a:xfrm>
            <a:off x="6347622" y="4030021"/>
            <a:ext cx="4625023" cy="507840"/>
            <a:chOff x="6160809" y="3049417"/>
            <a:chExt cx="4625023" cy="50784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D264816-512D-A5E3-D025-B0D2AD60A02E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44" name="Elemento grafico 43">
                <a:extLst>
                  <a:ext uri="{FF2B5EF4-FFF2-40B4-BE49-F238E27FC236}">
                    <a16:creationId xmlns:a16="http://schemas.microsoft.com/office/drawing/2014/main" id="{90980FD7-0B60-4D65-C693-EF89C8C23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40DAC76F-25EA-CE46-3CA1-B9BDFC69CA71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D1271E8-D23E-0490-7D89-F64B19A6DA20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36" name="Elemento grafico 35">
                <a:extLst>
                  <a:ext uri="{FF2B5EF4-FFF2-40B4-BE49-F238E27FC236}">
                    <a16:creationId xmlns:a16="http://schemas.microsoft.com/office/drawing/2014/main" id="{6B13388B-5D06-EE4A-8454-CC66FE058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781C1BC0-B855-74AC-92AE-61F6299912ED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79C9DED7-00F4-9682-C1B6-9B76B93D3D50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34" name="Elemento grafico 33">
                <a:extLst>
                  <a:ext uri="{FF2B5EF4-FFF2-40B4-BE49-F238E27FC236}">
                    <a16:creationId xmlns:a16="http://schemas.microsoft.com/office/drawing/2014/main" id="{808716DD-1C6A-89A6-8E6C-927D7F953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C089CE73-2002-90C0-02BE-B8566611583D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B8FC56F3-3A75-18C6-FFA2-DF41BF34C6C3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28" name="Elemento grafico 27">
                <a:extLst>
                  <a:ext uri="{FF2B5EF4-FFF2-40B4-BE49-F238E27FC236}">
                    <a16:creationId xmlns:a16="http://schemas.microsoft.com/office/drawing/2014/main" id="{15B55ADA-572C-8ECA-3017-B91FFB2B0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3FCCF81A-A1B8-6E3D-F2E5-5E4011131BAD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316806AE-81BB-DB18-7DAA-6B5CBFB71502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EE6D03BD-80D5-7F50-E2E7-BF95BBB0F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AA90B668-CC98-3E04-0D12-A45B21728A1D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BF0C043F-30E7-CFE6-9F97-4A168243A93B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24" name="Elemento grafico 23">
                <a:extLst>
                  <a:ext uri="{FF2B5EF4-FFF2-40B4-BE49-F238E27FC236}">
                    <a16:creationId xmlns:a16="http://schemas.microsoft.com/office/drawing/2014/main" id="{F9A6C0F9-C4AF-B2EF-E4CD-080E5A72B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4499D12F-C55F-4EC5-A928-D072A4F0F9C0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717E4009-D3B7-625A-C170-121E3B6F26F6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22" name="Elemento grafico 21">
                <a:extLst>
                  <a:ext uri="{FF2B5EF4-FFF2-40B4-BE49-F238E27FC236}">
                    <a16:creationId xmlns:a16="http://schemas.microsoft.com/office/drawing/2014/main" id="{E6E04310-5142-9BCF-CE3B-DE401E459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73F29C-A690-D8DB-8E55-C8E404355567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5C78C4F7-4E6B-9E7A-2939-7F5F1DC0AAE4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D2951CE3-A8AF-2743-B650-D5E875A8F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E6F5C3E1-99EE-9F6D-10D9-ECC0E625A68D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F4AD4BDF-0334-91F6-B6F0-074AA8FE2973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Titolo 30">
            <a:extLst>
              <a:ext uri="{FF2B5EF4-FFF2-40B4-BE49-F238E27FC236}">
                <a16:creationId xmlns:a16="http://schemas.microsoft.com/office/drawing/2014/main" id="{18B8D8C8-C1F6-9A21-B720-FED5E41D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Interesse per un viaggio in Italia in futuro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CFCC481-68AE-0CBB-E57D-C94937D53143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5556114D-EB05-79F6-E081-05DF9FDDC538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C7EAE602-EBBF-38DB-42F6-A8399DE8EF96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1024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B2360-44E3-C26C-B691-B9B887EE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EFD0C2-7F7D-7DA9-6DE6-AB774B1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3EAFD8-1EC4-418B-BE3E-59B1C15C0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786" y="686170"/>
            <a:ext cx="11329416" cy="861774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Le principali motivazioni che rendono attrattivo un viaggio in Italia riguardano la dimensione culturale (cucina, tradizioni) e quella identitaria, legata ai luoghi di origine della famiglia. Rispetto alla media, i residenti in Brasile mostrano i livelli di interesse più elevati nella maggior parte delle motivazioni; chi vive negli Stati Uniti si distingue per una maggiore attenzione all’esperienza autentica; mentre gli intervistati di Canada, Germania e Regno Unito risultano più orientati alla visita di parenti o conoscenti.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184061E6-70C1-A8E0-E179-0367370E9AF6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4 Quali motivazioni renderebbero più interessante un viaggio in Italia per te e la tua famiglia?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Realizzerebbero un viaggio in Italia N=2.879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1337D19-9D34-A603-C92A-27E8DD716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41218"/>
              </p:ext>
            </p:extLst>
          </p:nvPr>
        </p:nvGraphicFramePr>
        <p:xfrm>
          <a:off x="267392" y="2385165"/>
          <a:ext cx="11772000" cy="374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000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53485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Scoprire cultura, cucina e tradizioni locali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53485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Conoscere i luoghi d'origine della famiglia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Famiglie con figli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53485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Fare un'esperienza autentica e personalizzata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53485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Visitare parenti o conoscenti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Genitori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Famiglie con figli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53485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Partecipare a eventi o feste tradizionali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53485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Ricercare documenti o alberi genealogici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Famiglie con figli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53485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28496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975FA98-F393-75F7-1D99-69CB583B1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966420"/>
              </p:ext>
            </p:extLst>
          </p:nvPr>
        </p:nvGraphicFramePr>
        <p:xfrm>
          <a:off x="3379683" y="2255833"/>
          <a:ext cx="2880000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3B6237F9-DE1B-2E57-4F21-4D1F74D5377D}"/>
              </a:ext>
            </a:extLst>
          </p:cNvPr>
          <p:cNvSpPr/>
          <p:nvPr/>
        </p:nvSpPr>
        <p:spPr>
          <a:xfrm>
            <a:off x="10246639" y="2132723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1FF5287-15C5-A0F6-7A99-CF8D31293674}"/>
              </a:ext>
            </a:extLst>
          </p:cNvPr>
          <p:cNvGrpSpPr/>
          <p:nvPr/>
        </p:nvGrpSpPr>
        <p:grpSpPr>
          <a:xfrm>
            <a:off x="5938494" y="1831926"/>
            <a:ext cx="4192404" cy="507840"/>
            <a:chOff x="5741847" y="1985799"/>
            <a:chExt cx="4192404" cy="50784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9B3F1255-EAD0-F534-29C1-008E41D379D6}"/>
                </a:ext>
              </a:extLst>
            </p:cNvPr>
            <p:cNvGrpSpPr/>
            <p:nvPr/>
          </p:nvGrpSpPr>
          <p:grpSpPr>
            <a:xfrm>
              <a:off x="5741847" y="1987892"/>
              <a:ext cx="694421" cy="503654"/>
              <a:chOff x="2764864" y="3331757"/>
              <a:chExt cx="707715" cy="503654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56E8F122-7580-8316-D74C-5C840C698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CF6A24C-5BCF-4606-3C69-36BA2E32C360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5E026ED0-4B9D-A978-72C8-46FCBEE3A1BE}"/>
                </a:ext>
              </a:extLst>
            </p:cNvPr>
            <p:cNvGrpSpPr/>
            <p:nvPr/>
          </p:nvGrpSpPr>
          <p:grpSpPr>
            <a:xfrm>
              <a:off x="6399023" y="1986940"/>
              <a:ext cx="543739" cy="505557"/>
              <a:chOff x="3509129" y="3329854"/>
              <a:chExt cx="554148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059400EB-149E-5E3C-25DC-736FF03FD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F6F20009-83F4-8482-3CA6-805421EC10AB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26965C3-4DF2-43A0-A20C-E08B7A3C7E6D}"/>
                </a:ext>
              </a:extLst>
            </p:cNvPr>
            <p:cNvGrpSpPr/>
            <p:nvPr/>
          </p:nvGrpSpPr>
          <p:grpSpPr>
            <a:xfrm>
              <a:off x="7044817" y="1986940"/>
              <a:ext cx="396102" cy="505557"/>
              <a:chOff x="4236809" y="3329854"/>
              <a:chExt cx="403685" cy="505557"/>
            </a:xfrm>
          </p:grpSpPr>
          <p:pic>
            <p:nvPicPr>
              <p:cNvPr id="25" name="Elemento grafico 24">
                <a:extLst>
                  <a:ext uri="{FF2B5EF4-FFF2-40B4-BE49-F238E27FC236}">
                    <a16:creationId xmlns:a16="http://schemas.microsoft.com/office/drawing/2014/main" id="{D6E39E1E-8A84-A8E5-658C-09AEFE907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10DCC3B8-2560-0CEC-B081-CEA55389A5A8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AC2BDD12-5C41-DEAC-68ED-FFC5F31481DD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557"/>
              <a:chOff x="4787369" y="3329854"/>
              <a:chExt cx="575386" cy="505557"/>
            </a:xfrm>
          </p:grpSpPr>
          <p:pic>
            <p:nvPicPr>
              <p:cNvPr id="23" name="Elemento grafico 22">
                <a:extLst>
                  <a:ext uri="{FF2B5EF4-FFF2-40B4-BE49-F238E27FC236}">
                    <a16:creationId xmlns:a16="http://schemas.microsoft.com/office/drawing/2014/main" id="{5750B500-B78A-4DD0-A2E0-28429CEF0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2E800B7-1699-0294-23F9-D743671230FC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EF1B9AE-E536-DCF4-18BB-191EBFB16340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7840"/>
              <a:chOff x="6605516" y="3327571"/>
              <a:chExt cx="794301" cy="507840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23EF3F80-9E29-5963-E080-4F8F0F0C1B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FEFB332-97C9-4C96-8B2C-74BDD5A419FE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59F80F3F-60EB-1E5F-940E-D4DFBBF09006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557"/>
              <a:chOff x="6013439" y="3329854"/>
              <a:chExt cx="668506" cy="505557"/>
            </a:xfrm>
          </p:grpSpPr>
          <p:pic>
            <p:nvPicPr>
              <p:cNvPr id="19" name="Elemento grafico 18">
                <a:extLst>
                  <a:ext uri="{FF2B5EF4-FFF2-40B4-BE49-F238E27FC236}">
                    <a16:creationId xmlns:a16="http://schemas.microsoft.com/office/drawing/2014/main" id="{3B9F857C-56B8-FD79-C9E4-B8D5C01C6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4E5A691-BA7A-11C6-F6CD-691F9714C742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DBFFE9D8-EAF1-21E3-821F-7AC92E57AB68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557"/>
              <a:chOff x="5369200" y="3329854"/>
              <a:chExt cx="688110" cy="505557"/>
            </a:xfrm>
          </p:grpSpPr>
          <p:pic>
            <p:nvPicPr>
              <p:cNvPr id="17" name="Elemento grafico 16">
                <a:extLst>
                  <a:ext uri="{FF2B5EF4-FFF2-40B4-BE49-F238E27FC236}">
                    <a16:creationId xmlns:a16="http://schemas.microsoft.com/office/drawing/2014/main" id="{AC74D814-001F-9053-D59A-3E002F4E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8F62251A-E42D-226D-71D3-7859FB329246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2A16365C-1ADA-6CCD-A46E-579D617F743D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8E6E410A-D127-886E-48B2-39CCD826D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3E3FDA93-1D42-8346-358C-3FBF85BA31E7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0EE964AD-870E-33FB-04AA-121AE0FDCF04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" name="Titolo 30">
            <a:extLst>
              <a:ext uri="{FF2B5EF4-FFF2-40B4-BE49-F238E27FC236}">
                <a16:creationId xmlns:a16="http://schemas.microsoft.com/office/drawing/2014/main" id="{727BFA49-7707-FB43-604D-9137AEC2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Driver per un viaggio in Italia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5C552C-D126-71CF-EAAD-4F0293EA2605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60F2420D-5095-2D67-EA19-A5B9B828D24A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990D2C75-2382-187C-FB43-89F566915F9A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4336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CF67D-8FE7-60C3-EF6E-3311A759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C6BEF-153A-4FEA-65FE-9313BB2B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1C229-25BC-0C87-0A6C-E26C10405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698" y="671268"/>
            <a:ext cx="11531484" cy="1077218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Le esperienze più attrattive durante un viaggio in Italia sono quelle sensoriali e culturali: enogastronomia, visite culturali e musei, natura e paesaggi coinvolgono oltre 7 intervistati su 10. Risulta rilevante anche l’interesse per eventi e festival regionali e per esperienze a forte valenza identitaria, come la ricerca genealogica e le attività artigianali o tradizionali. I residenti in Brasile mostrano livelli di interesse sistematicamente più elevati; chi vive negli Stati Uniti si distingue per una maggiore attrattività verso l'enogastronomia, mentre gli intervistati di Canada, Germania e Regno Unito evidenziano un maggior interesse verso gli incontri con la comunità locale.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1E32BD8A-F2BD-6A87-4BC0-9E86F538CD99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5 Tra le seguenti, quali esperienze ti interesserebbe vivere maggiormente durante il viaggio in Italia?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Realizzerebbero un viaggio in Italia N=2.879</a:t>
            </a:r>
          </a:p>
        </p:txBody>
      </p:sp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850C95C1-F671-59D7-9792-864FBACA3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46558"/>
              </p:ext>
            </p:extLst>
          </p:nvPr>
        </p:nvGraphicFramePr>
        <p:xfrm>
          <a:off x="355882" y="2330451"/>
          <a:ext cx="11664000" cy="39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Esperienze enogastronomiche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82%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 e paesaggi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Donna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71%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 culturali e musei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Vive con Altri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Eventi e festival regionali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Visitata l'Italia più volte: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 genealogica/archivi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 artigianali o tradizionali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Donna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Incontri con la comunità locale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Genitori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Incontri con altri residenti all'estero alla scoperta delle proprie origini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Visitata l'Italia più volte: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Eventi sportivi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Visitata l'Italia più volte: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Incontri con le istituzioni locali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Visitata l'Italia più volte: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522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28496"/>
                  </a:ext>
                </a:extLst>
              </a:tr>
            </a:tbl>
          </a:graphicData>
        </a:graphic>
      </p:graphicFrame>
      <p:graphicFrame>
        <p:nvGraphicFramePr>
          <p:cNvPr id="36" name="Grafico 35">
            <a:extLst>
              <a:ext uri="{FF2B5EF4-FFF2-40B4-BE49-F238E27FC236}">
                <a16:creationId xmlns:a16="http://schemas.microsoft.com/office/drawing/2014/main" id="{8C556243-A937-7948-3C98-31BFAA386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798728"/>
              </p:ext>
            </p:extLst>
          </p:nvPr>
        </p:nvGraphicFramePr>
        <p:xfrm>
          <a:off x="3254482" y="2200354"/>
          <a:ext cx="2880000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Rettangolo 39">
            <a:extLst>
              <a:ext uri="{FF2B5EF4-FFF2-40B4-BE49-F238E27FC236}">
                <a16:creationId xmlns:a16="http://schemas.microsoft.com/office/drawing/2014/main" id="{B39D1CC9-689D-F75B-E85F-90A3F942A4E2}"/>
              </a:ext>
            </a:extLst>
          </p:cNvPr>
          <p:cNvSpPr/>
          <p:nvPr/>
        </p:nvSpPr>
        <p:spPr>
          <a:xfrm>
            <a:off x="10158150" y="2099294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495B42E-5AD9-12FF-9E1A-6CE4EDA401BD}"/>
              </a:ext>
            </a:extLst>
          </p:cNvPr>
          <p:cNvGrpSpPr/>
          <p:nvPr/>
        </p:nvGrpSpPr>
        <p:grpSpPr>
          <a:xfrm>
            <a:off x="5850005" y="1840577"/>
            <a:ext cx="4192404" cy="507840"/>
            <a:chOff x="5741847" y="1985799"/>
            <a:chExt cx="4192404" cy="507840"/>
          </a:xfrm>
        </p:grpSpPr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82ECDE67-8100-81FA-FC2E-1ABA81E1BCC8}"/>
                </a:ext>
              </a:extLst>
            </p:cNvPr>
            <p:cNvGrpSpPr/>
            <p:nvPr/>
          </p:nvGrpSpPr>
          <p:grpSpPr>
            <a:xfrm>
              <a:off x="5741847" y="1987892"/>
              <a:ext cx="694421" cy="503654"/>
              <a:chOff x="2764864" y="3331757"/>
              <a:chExt cx="707715" cy="503654"/>
            </a:xfrm>
          </p:grpSpPr>
          <p:pic>
            <p:nvPicPr>
              <p:cNvPr id="61" name="Elemento grafico 60">
                <a:extLst>
                  <a:ext uri="{FF2B5EF4-FFF2-40B4-BE49-F238E27FC236}">
                    <a16:creationId xmlns:a16="http://schemas.microsoft.com/office/drawing/2014/main" id="{06E08B92-EF76-BC93-C81A-9733A8EE8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D6FCEC5C-1E12-340A-C898-4DA6DB7FC53A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89AE3DA2-1F89-BBE0-E50F-37CAEC7589AC}"/>
                </a:ext>
              </a:extLst>
            </p:cNvPr>
            <p:cNvGrpSpPr/>
            <p:nvPr/>
          </p:nvGrpSpPr>
          <p:grpSpPr>
            <a:xfrm>
              <a:off x="6399023" y="1986940"/>
              <a:ext cx="543739" cy="505557"/>
              <a:chOff x="3509129" y="3329854"/>
              <a:chExt cx="554148" cy="505557"/>
            </a:xfrm>
          </p:grpSpPr>
          <p:pic>
            <p:nvPicPr>
              <p:cNvPr id="59" name="Elemento grafico 58">
                <a:extLst>
                  <a:ext uri="{FF2B5EF4-FFF2-40B4-BE49-F238E27FC236}">
                    <a16:creationId xmlns:a16="http://schemas.microsoft.com/office/drawing/2014/main" id="{AA959EEA-9D48-8B15-380F-4D5BE8B2A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8566B084-90C5-015B-549A-59BB6D675190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813A4DAA-EB2F-6274-A9D8-EBD6A5269407}"/>
                </a:ext>
              </a:extLst>
            </p:cNvPr>
            <p:cNvGrpSpPr/>
            <p:nvPr/>
          </p:nvGrpSpPr>
          <p:grpSpPr>
            <a:xfrm>
              <a:off x="7044817" y="1986940"/>
              <a:ext cx="396102" cy="505557"/>
              <a:chOff x="4236809" y="3329854"/>
              <a:chExt cx="403685" cy="505557"/>
            </a:xfrm>
          </p:grpSpPr>
          <p:pic>
            <p:nvPicPr>
              <p:cNvPr id="57" name="Elemento grafico 56">
                <a:extLst>
                  <a:ext uri="{FF2B5EF4-FFF2-40B4-BE49-F238E27FC236}">
                    <a16:creationId xmlns:a16="http://schemas.microsoft.com/office/drawing/2014/main" id="{3E33A13C-F81D-ACF2-200E-3A823DE8A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303FF1CB-4629-1D7E-31BE-75EC9DBB2210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CF9FB7E6-1CDB-902C-21B4-93866F686BC1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557"/>
              <a:chOff x="4787369" y="3329854"/>
              <a:chExt cx="575386" cy="505557"/>
            </a:xfrm>
          </p:grpSpPr>
          <p:pic>
            <p:nvPicPr>
              <p:cNvPr id="55" name="Elemento grafico 54">
                <a:extLst>
                  <a:ext uri="{FF2B5EF4-FFF2-40B4-BE49-F238E27FC236}">
                    <a16:creationId xmlns:a16="http://schemas.microsoft.com/office/drawing/2014/main" id="{1687698E-5C00-A2CB-3F46-7867A9353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67A91B8B-115C-BE30-27A7-D25F9944F9CA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CA9142FB-3F42-3393-185B-407A53CF162C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7840"/>
              <a:chOff x="6605516" y="3327571"/>
              <a:chExt cx="794301" cy="507840"/>
            </a:xfrm>
          </p:grpSpPr>
          <p:pic>
            <p:nvPicPr>
              <p:cNvPr id="53" name="Picture 2">
                <a:extLst>
                  <a:ext uri="{FF2B5EF4-FFF2-40B4-BE49-F238E27FC236}">
                    <a16:creationId xmlns:a16="http://schemas.microsoft.com/office/drawing/2014/main" id="{CC9D1FFC-1449-F8D9-0573-85FF79241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BA4B48C-BBF5-5980-5996-D13A56274AE7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5B0C7D21-B3D5-6A5E-2EE7-8AE421898EFF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557"/>
              <a:chOff x="6013439" y="3329854"/>
              <a:chExt cx="668506" cy="505557"/>
            </a:xfrm>
          </p:grpSpPr>
          <p:pic>
            <p:nvPicPr>
              <p:cNvPr id="51" name="Elemento grafico 50">
                <a:extLst>
                  <a:ext uri="{FF2B5EF4-FFF2-40B4-BE49-F238E27FC236}">
                    <a16:creationId xmlns:a16="http://schemas.microsoft.com/office/drawing/2014/main" id="{E441F9BF-D262-5730-C67A-A21F0D2BE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B3CA47AC-9E4D-A960-8367-7ACC61AEFF60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3025A673-D043-3531-8EA3-9A0C2ACFA302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557"/>
              <a:chOff x="5369200" y="3329854"/>
              <a:chExt cx="688110" cy="505557"/>
            </a:xfrm>
          </p:grpSpPr>
          <p:pic>
            <p:nvPicPr>
              <p:cNvPr id="49" name="Elemento grafico 48">
                <a:extLst>
                  <a:ext uri="{FF2B5EF4-FFF2-40B4-BE49-F238E27FC236}">
                    <a16:creationId xmlns:a16="http://schemas.microsoft.com/office/drawing/2014/main" id="{F0B7D2E2-63A8-6F2E-1F22-9145CE016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70DA6EB8-3CEC-54DA-876B-A59DD6CA688F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F8D44A9D-32C1-85CA-4D2A-141E4386D61A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89366FA-426C-7127-1D9E-78EDEC120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683BAAC-69CE-7561-5E1F-E78E202F58E4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8510A991-78B5-DA5E-87E9-79706F382D03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Titolo 14">
            <a:extLst>
              <a:ext uri="{FF2B5EF4-FFF2-40B4-BE49-F238E27FC236}">
                <a16:creationId xmlns:a16="http://schemas.microsoft.com/office/drawing/2014/main" id="{8B0FB4E3-7A69-5781-266B-255AF881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Interesse per le esperienze durante il viaggio in Italia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15AB1A4-0083-28E1-1518-7A763355EB56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B534E99-DAA9-3516-80E6-88F21D949355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53E12929-6245-3F7C-B0AD-AEA0D930B3FF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115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FC3A2-2AB3-DEE2-6861-D30A0CC40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EEB19C-93B2-5D21-81CF-D255EDFB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16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5C7827F-0184-CA38-8D95-CDF634FEFE4E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12 Dove cercheresti/hai cercato informazioni per pianificare un viaggio di questo tipo?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Realizzerebbero un viaggio in Italia N=2.879</a:t>
            </a:r>
          </a:p>
        </p:txBody>
      </p:sp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001B2809-7EE3-F102-356A-76AD16CB0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49610"/>
              </p:ext>
            </p:extLst>
          </p:nvPr>
        </p:nvGraphicFramePr>
        <p:xfrm>
          <a:off x="205447" y="2076432"/>
          <a:ext cx="11880000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000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Siti web di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Motore di ricerca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antenati lontani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45-54 anni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62%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Parlando con chi ha già fatto un viaggio simile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stati in Italia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47%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Network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51%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Agenzia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Vive con i genitori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44%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/Mai stati in Italia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41%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Parlando con i parenti in Italia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it-IT" sz="1200" b="1" i="0" u="none" strike="noStrike" kern="1200" dirty="0">
                          <a:solidFill>
                            <a:srgbClr val="00B0F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Visitata l'Italia più volte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genitori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 online specializzati in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Vive con altri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34%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 di promozione del MAECI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Pubblicità su riviste di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Programma </a:t>
                      </a:r>
                      <a:r>
                        <a:rPr lang="it-IT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Italea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5226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Pubblicità su cartelloni, affissioni, display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2849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Altro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35598"/>
                  </a:ext>
                </a:extLst>
              </a:tr>
            </a:tbl>
          </a:graphicData>
        </a:graphic>
      </p:graphicFrame>
      <p:graphicFrame>
        <p:nvGraphicFramePr>
          <p:cNvPr id="75" name="Grafico 74">
            <a:extLst>
              <a:ext uri="{FF2B5EF4-FFF2-40B4-BE49-F238E27FC236}">
                <a16:creationId xmlns:a16="http://schemas.microsoft.com/office/drawing/2014/main" id="{B34C2646-AA3D-2827-3DE5-27ACE6533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373312"/>
              </p:ext>
            </p:extLst>
          </p:nvPr>
        </p:nvGraphicFramePr>
        <p:xfrm>
          <a:off x="3330187" y="1930148"/>
          <a:ext cx="36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" name="Rettangolo 75">
            <a:extLst>
              <a:ext uri="{FF2B5EF4-FFF2-40B4-BE49-F238E27FC236}">
                <a16:creationId xmlns:a16="http://schemas.microsoft.com/office/drawing/2014/main" id="{3A735C8F-2FC9-952E-DE09-C2FF38172610}"/>
              </a:ext>
            </a:extLst>
          </p:cNvPr>
          <p:cNvSpPr/>
          <p:nvPr/>
        </p:nvSpPr>
        <p:spPr>
          <a:xfrm>
            <a:off x="10214191" y="1823990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78301615-EC41-CD90-63CD-50E4565EEEB2}"/>
              </a:ext>
            </a:extLst>
          </p:cNvPr>
          <p:cNvGrpSpPr/>
          <p:nvPr/>
        </p:nvGrpSpPr>
        <p:grpSpPr>
          <a:xfrm>
            <a:off x="5906046" y="1587201"/>
            <a:ext cx="4192404" cy="507840"/>
            <a:chOff x="5741847" y="1985799"/>
            <a:chExt cx="4192404" cy="507840"/>
          </a:xfrm>
        </p:grpSpPr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63CF9B0A-A32A-438E-47EA-0A7B28B719A3}"/>
                </a:ext>
              </a:extLst>
            </p:cNvPr>
            <p:cNvGrpSpPr/>
            <p:nvPr/>
          </p:nvGrpSpPr>
          <p:grpSpPr>
            <a:xfrm>
              <a:off x="5741847" y="1987892"/>
              <a:ext cx="694421" cy="503654"/>
              <a:chOff x="2764864" y="3331757"/>
              <a:chExt cx="707715" cy="503654"/>
            </a:xfrm>
          </p:grpSpPr>
          <p:pic>
            <p:nvPicPr>
              <p:cNvPr id="97" name="Elemento grafico 96">
                <a:extLst>
                  <a:ext uri="{FF2B5EF4-FFF2-40B4-BE49-F238E27FC236}">
                    <a16:creationId xmlns:a16="http://schemas.microsoft.com/office/drawing/2014/main" id="{5C534DBA-6BC2-AD8C-7BAC-8032B6533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8EECB344-54C1-B866-6B11-A56FD96F877C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E3CD76C3-447E-D63F-45F6-04816B651C85}"/>
                </a:ext>
              </a:extLst>
            </p:cNvPr>
            <p:cNvGrpSpPr/>
            <p:nvPr/>
          </p:nvGrpSpPr>
          <p:grpSpPr>
            <a:xfrm>
              <a:off x="6399023" y="1986940"/>
              <a:ext cx="543739" cy="505557"/>
              <a:chOff x="3509129" y="3329854"/>
              <a:chExt cx="554148" cy="505557"/>
            </a:xfrm>
          </p:grpSpPr>
          <p:pic>
            <p:nvPicPr>
              <p:cNvPr id="95" name="Elemento grafico 94">
                <a:extLst>
                  <a:ext uri="{FF2B5EF4-FFF2-40B4-BE49-F238E27FC236}">
                    <a16:creationId xmlns:a16="http://schemas.microsoft.com/office/drawing/2014/main" id="{2549CED2-987A-B80C-B635-28F2BD246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CD9D7674-D1AD-D90E-959E-D904963C4521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80" name="Gruppo 79">
              <a:extLst>
                <a:ext uri="{FF2B5EF4-FFF2-40B4-BE49-F238E27FC236}">
                  <a16:creationId xmlns:a16="http://schemas.microsoft.com/office/drawing/2014/main" id="{E9D77958-7353-1083-2683-8339B244E5F4}"/>
                </a:ext>
              </a:extLst>
            </p:cNvPr>
            <p:cNvGrpSpPr/>
            <p:nvPr/>
          </p:nvGrpSpPr>
          <p:grpSpPr>
            <a:xfrm>
              <a:off x="7044817" y="1986940"/>
              <a:ext cx="396102" cy="505557"/>
              <a:chOff x="4236809" y="3329854"/>
              <a:chExt cx="403685" cy="505557"/>
            </a:xfrm>
          </p:grpSpPr>
          <p:pic>
            <p:nvPicPr>
              <p:cNvPr id="93" name="Elemento grafico 92">
                <a:extLst>
                  <a:ext uri="{FF2B5EF4-FFF2-40B4-BE49-F238E27FC236}">
                    <a16:creationId xmlns:a16="http://schemas.microsoft.com/office/drawing/2014/main" id="{BA6C79FD-F88F-6C2B-3B09-29D552B5E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94" name="CasellaDiTesto 93">
                <a:extLst>
                  <a:ext uri="{FF2B5EF4-FFF2-40B4-BE49-F238E27FC236}">
                    <a16:creationId xmlns:a16="http://schemas.microsoft.com/office/drawing/2014/main" id="{CF35071D-177C-9A99-2445-6CAA72AFAF7E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2CFC463E-27AA-C89A-34DD-7507CFAA108B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557"/>
              <a:chOff x="4787369" y="3329854"/>
              <a:chExt cx="575386" cy="505557"/>
            </a:xfrm>
          </p:grpSpPr>
          <p:pic>
            <p:nvPicPr>
              <p:cNvPr id="91" name="Elemento grafico 90">
                <a:extLst>
                  <a:ext uri="{FF2B5EF4-FFF2-40B4-BE49-F238E27FC236}">
                    <a16:creationId xmlns:a16="http://schemas.microsoft.com/office/drawing/2014/main" id="{E0B89966-9E2F-6022-BE11-DEB23C492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92" name="CasellaDiTesto 91">
                <a:extLst>
                  <a:ext uri="{FF2B5EF4-FFF2-40B4-BE49-F238E27FC236}">
                    <a16:creationId xmlns:a16="http://schemas.microsoft.com/office/drawing/2014/main" id="{A8592D8A-B958-E117-5400-8E908C495FEE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1BBC7F9-CA08-7869-DFE3-250FBC1AEA74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7840"/>
              <a:chOff x="6605516" y="3327571"/>
              <a:chExt cx="794301" cy="507840"/>
            </a:xfrm>
          </p:grpSpPr>
          <p:pic>
            <p:nvPicPr>
              <p:cNvPr id="89" name="Picture 2">
                <a:extLst>
                  <a:ext uri="{FF2B5EF4-FFF2-40B4-BE49-F238E27FC236}">
                    <a16:creationId xmlns:a16="http://schemas.microsoft.com/office/drawing/2014/main" id="{4BCA8D1A-2755-3FC9-1560-D7DCB4FA6B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CasellaDiTesto 89">
                <a:extLst>
                  <a:ext uri="{FF2B5EF4-FFF2-40B4-BE49-F238E27FC236}">
                    <a16:creationId xmlns:a16="http://schemas.microsoft.com/office/drawing/2014/main" id="{ED82035F-D2F3-2F24-94BC-C7565E9E9DDF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83" name="Gruppo 82">
              <a:extLst>
                <a:ext uri="{FF2B5EF4-FFF2-40B4-BE49-F238E27FC236}">
                  <a16:creationId xmlns:a16="http://schemas.microsoft.com/office/drawing/2014/main" id="{B9B43793-9544-8D9F-09FF-FAEF4272852F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557"/>
              <a:chOff x="6013439" y="3329854"/>
              <a:chExt cx="668506" cy="505557"/>
            </a:xfrm>
          </p:grpSpPr>
          <p:pic>
            <p:nvPicPr>
              <p:cNvPr id="87" name="Elemento grafico 86">
                <a:extLst>
                  <a:ext uri="{FF2B5EF4-FFF2-40B4-BE49-F238E27FC236}">
                    <a16:creationId xmlns:a16="http://schemas.microsoft.com/office/drawing/2014/main" id="{ABF7B17B-DD2E-5EA8-8D3C-42F06C09F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275FB5BF-BBAE-2580-6C6F-3C6274206743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84" name="Gruppo 83">
              <a:extLst>
                <a:ext uri="{FF2B5EF4-FFF2-40B4-BE49-F238E27FC236}">
                  <a16:creationId xmlns:a16="http://schemas.microsoft.com/office/drawing/2014/main" id="{93F5F4F7-9E17-1C59-045B-215600D693A7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557"/>
              <a:chOff x="5369200" y="3329854"/>
              <a:chExt cx="688110" cy="505557"/>
            </a:xfrm>
          </p:grpSpPr>
          <p:pic>
            <p:nvPicPr>
              <p:cNvPr id="85" name="Elemento grafico 84">
                <a:extLst>
                  <a:ext uri="{FF2B5EF4-FFF2-40B4-BE49-F238E27FC236}">
                    <a16:creationId xmlns:a16="http://schemas.microsoft.com/office/drawing/2014/main" id="{5BB24660-535F-73B1-00DC-91811D777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86" name="CasellaDiTesto 85">
                <a:extLst>
                  <a:ext uri="{FF2B5EF4-FFF2-40B4-BE49-F238E27FC236}">
                    <a16:creationId xmlns:a16="http://schemas.microsoft.com/office/drawing/2014/main" id="{CB2FFB04-BD8D-DE8B-DB5E-13233AEEEC8E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799E376C-27E1-CDC5-1E52-A06BCFEAFEEC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E32E614-A220-438C-1079-A4E9F0F97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1FCFF32-D0AF-4912-932F-84F12B00B18D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09159A7A-AD33-B4D2-4A14-A3BCDD695AAD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9">
            <a:extLst>
              <a:ext uri="{FF2B5EF4-FFF2-40B4-BE49-F238E27FC236}">
                <a16:creationId xmlns:a16="http://schemas.microsoft.com/office/drawing/2014/main" id="{0EA7738D-418F-D000-78D0-8EE6944B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Prossimo viaggio: canali informativi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36121A6-B60F-91D6-2CFE-795F094F4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60" y="651230"/>
            <a:ext cx="11815794" cy="861774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I canali informativi attivati o prefigurati per l’organizzazione di un prossimo viaggio in Italia sono molteplici. Tra tutti, prevalgono i siti web dedicati ai viaggi e i motori di ricerca, utilizzati o presi in considerazione da quasi 6 persone su 10, in particolare tra i residenti negli Stati Uniti e in Brasile. Seguono il confronto con persone che hanno già vissuto un’esperienza simile, i social network, le agenzie di viaggio e il contatto con la famiglia di origine in Italia.</a:t>
            </a:r>
          </a:p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1 su 10 si affiderà alle attività di promozione del Ministero e al programma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6B820D59-4455-52E0-06CA-B7CC5651DBB0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909" y="4624962"/>
            <a:ext cx="396103" cy="198964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74F4E8EB-A39F-3124-A74A-76E05F6D6489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9449" y="5335146"/>
            <a:ext cx="396103" cy="198964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34D70F40-2474-A607-13F1-8B4A77B0585D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A626B53-B0A1-AB8A-3D17-32C46361A98F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CE54389-8BB7-08EA-5283-C2DB93130BC1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532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63C7E-A5CE-ECC2-BF39-DEB69629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04175-BC6F-B51E-8748-82C50575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17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0C64ED49-3EB4-9A76-DD46-8CC80AC9BE33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13 Quali sono le informazioni che cercheresti/hai cercato per pianificare un viaggio di questo tipo?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Realizzerebbero un viaggio in Italia N=2.879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64A08A7-78EC-0CEE-00A5-1FCA205FC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40112"/>
              </p:ext>
            </p:extLst>
          </p:nvPr>
        </p:nvGraphicFramePr>
        <p:xfrm>
          <a:off x="302131" y="1939272"/>
          <a:ext cx="11700000" cy="42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Alloggi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Mezzi di trasporto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Eventi e feste locali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56% 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Informazioni su prodotti enogastronomici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58% 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Suggerimenti di itinerari personalizzati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Donna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Guide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Vive con altri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47%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43% 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Tour operator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Informazioni su sicurezza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Ricerche genealogiche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43%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bisnonni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 visitata l'Italia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Offerte speciali per italo-discendenti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5226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Collegamenti interni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 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Visitata l'Italia più volte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35%</a:t>
                      </a: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32849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35598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DADF87D-6187-8404-E126-0E8AE766B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174567"/>
              </p:ext>
            </p:extLst>
          </p:nvPr>
        </p:nvGraphicFramePr>
        <p:xfrm>
          <a:off x="3200731" y="1792988"/>
          <a:ext cx="36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21C53A49-9C0A-51ED-6347-B69D81C82191}"/>
              </a:ext>
            </a:extLst>
          </p:cNvPr>
          <p:cNvSpPr/>
          <p:nvPr/>
        </p:nvSpPr>
        <p:spPr>
          <a:xfrm>
            <a:off x="10104399" y="1686830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DF562EF-830A-862E-B008-15CD31EE27F1}"/>
              </a:ext>
            </a:extLst>
          </p:cNvPr>
          <p:cNvGrpSpPr/>
          <p:nvPr/>
        </p:nvGrpSpPr>
        <p:grpSpPr>
          <a:xfrm>
            <a:off x="5796254" y="1386033"/>
            <a:ext cx="4192404" cy="507840"/>
            <a:chOff x="5741847" y="1985799"/>
            <a:chExt cx="4192404" cy="50784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B73ACF01-2389-57A4-F47E-7014892FA6E9}"/>
                </a:ext>
              </a:extLst>
            </p:cNvPr>
            <p:cNvGrpSpPr/>
            <p:nvPr/>
          </p:nvGrpSpPr>
          <p:grpSpPr>
            <a:xfrm>
              <a:off x="5741847" y="1987892"/>
              <a:ext cx="694421" cy="503654"/>
              <a:chOff x="2764864" y="3331757"/>
              <a:chExt cx="707715" cy="503654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364E78E6-C853-CAFC-B23E-F53A7AD7C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DDC89DE-7DBD-488F-2D01-F5FF41760C11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6C320C3-467B-EDE1-A208-73C88268D8AA}"/>
                </a:ext>
              </a:extLst>
            </p:cNvPr>
            <p:cNvGrpSpPr/>
            <p:nvPr/>
          </p:nvGrpSpPr>
          <p:grpSpPr>
            <a:xfrm>
              <a:off x="6399023" y="1986940"/>
              <a:ext cx="543739" cy="505557"/>
              <a:chOff x="3509129" y="3329854"/>
              <a:chExt cx="554148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F9BF0502-CB52-CA87-80D0-0D3C41975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F184D61D-F1BB-89E9-691E-97B5FB96205A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8399640F-777C-0ACF-B3D9-A9F64FD4C5BA}"/>
                </a:ext>
              </a:extLst>
            </p:cNvPr>
            <p:cNvGrpSpPr/>
            <p:nvPr/>
          </p:nvGrpSpPr>
          <p:grpSpPr>
            <a:xfrm>
              <a:off x="7044817" y="1986940"/>
              <a:ext cx="396102" cy="505557"/>
              <a:chOff x="4236809" y="3329854"/>
              <a:chExt cx="403685" cy="505557"/>
            </a:xfrm>
          </p:grpSpPr>
          <p:pic>
            <p:nvPicPr>
              <p:cNvPr id="25" name="Elemento grafico 24">
                <a:extLst>
                  <a:ext uri="{FF2B5EF4-FFF2-40B4-BE49-F238E27FC236}">
                    <a16:creationId xmlns:a16="http://schemas.microsoft.com/office/drawing/2014/main" id="{76AE2C46-FBB5-4936-0261-59BC1048E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24B2D1A-081C-7716-D5BC-A45109846C89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4BFE5112-DC51-DFCB-DD0E-5D4A50E916EE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557"/>
              <a:chOff x="4787369" y="3329854"/>
              <a:chExt cx="575386" cy="505557"/>
            </a:xfrm>
          </p:grpSpPr>
          <p:pic>
            <p:nvPicPr>
              <p:cNvPr id="23" name="Elemento grafico 22">
                <a:extLst>
                  <a:ext uri="{FF2B5EF4-FFF2-40B4-BE49-F238E27FC236}">
                    <a16:creationId xmlns:a16="http://schemas.microsoft.com/office/drawing/2014/main" id="{C734BB21-5506-CEF0-162A-ECC72609D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9BDC5FF-B218-42B8-5895-62CE3BA27421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A304550E-2A4A-CCFC-BDBD-1BBD3A471AA7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7840"/>
              <a:chOff x="6605516" y="3327571"/>
              <a:chExt cx="794301" cy="507840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7AB53968-7F2C-2E37-FA98-9B8E408EE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1F350B8-1EDA-ED02-23EA-AB6198B3BD03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09D903BA-C828-CA80-D88A-0AD1A045CE17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557"/>
              <a:chOff x="6013439" y="3329854"/>
              <a:chExt cx="668506" cy="505557"/>
            </a:xfrm>
          </p:grpSpPr>
          <p:pic>
            <p:nvPicPr>
              <p:cNvPr id="19" name="Elemento grafico 18">
                <a:extLst>
                  <a:ext uri="{FF2B5EF4-FFF2-40B4-BE49-F238E27FC236}">
                    <a16:creationId xmlns:a16="http://schemas.microsoft.com/office/drawing/2014/main" id="{5FB1D3A1-EF3C-1424-4406-E9BC7988D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E0F72DF-AE29-B10D-81E6-C67E98E8D84D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D7CB9B87-E505-D2B9-655D-C8B0C4AC01FC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557"/>
              <a:chOff x="5369200" y="3329854"/>
              <a:chExt cx="688110" cy="505557"/>
            </a:xfrm>
          </p:grpSpPr>
          <p:pic>
            <p:nvPicPr>
              <p:cNvPr id="17" name="Elemento grafico 16">
                <a:extLst>
                  <a:ext uri="{FF2B5EF4-FFF2-40B4-BE49-F238E27FC236}">
                    <a16:creationId xmlns:a16="http://schemas.microsoft.com/office/drawing/2014/main" id="{F43DFEC5-88CD-C3E6-9CEF-E4B79914F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C310BD2-AADF-D64C-2C4E-49E715032509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F41822EC-52A0-83CF-5357-019D28711474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F6016F34-A999-824B-CED8-512A2C754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A25BEBE8-7F6C-D102-AD2D-0E979E89D565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69367064-F9F6-2301-DCFA-536CA8D48C5D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Titolo 28">
            <a:extLst>
              <a:ext uri="{FF2B5EF4-FFF2-40B4-BE49-F238E27FC236}">
                <a16:creationId xmlns:a16="http://schemas.microsoft.com/office/drawing/2014/main" id="{BA3DCF41-9A50-DC78-1075-6C1A67DD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Prossimo viaggio: informazioni ricercate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AF2B9CA-B4F8-31CA-3281-35277B4DF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60" y="696088"/>
            <a:ext cx="11815794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Le informazioni più ricercate, sia nella pratica sia in ottica prospettica, riguardano l’alloggio e i mezzi di trasporto. Segue l'interesse per eventi e feste locali e per prodotti enogastronomici. 3 persone su 10 cercano o cercherebbero informazioni su offerte speciali dedicate agli italo-discendenti, con quote più elevate tra i residenti in Argentina e Brasile.</a:t>
            </a:r>
          </a:p>
        </p:txBody>
      </p:sp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310FE3F4-EBFC-7538-D896-3F204D8F082D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2131" y="5197986"/>
            <a:ext cx="396103" cy="198964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5F68D257-1261-937A-05AE-0C850BA722DD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AB7E45D-4D90-12AF-5604-25609802F7D7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64F1F62C-F21F-11B9-771D-64F4252F0E4E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3330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46B63-2D90-E246-3E5F-96401AAB3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2E39C-5542-4A8F-9452-53108299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07FD708C-38EF-D4FD-28A7-5CFFF1C02D04}"/>
              </a:ext>
            </a:extLst>
          </p:cNvPr>
          <p:cNvSpPr txBox="1">
            <a:spLocks/>
          </p:cNvSpPr>
          <p:nvPr/>
        </p:nvSpPr>
        <p:spPr>
          <a:xfrm>
            <a:off x="1198732" y="6341890"/>
            <a:ext cx="9064453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15 Quanto sarebbe importante per te avere un interlocutore locale che ti accompagni nella pianificazione (ad esempio un'agenzia o un ente dedicato)?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Realizzerebbero un viaggio in Italia N=2.879</a:t>
            </a:r>
          </a:p>
        </p:txBody>
      </p:sp>
      <p:graphicFrame>
        <p:nvGraphicFramePr>
          <p:cNvPr id="35" name="Graphique 4">
            <a:extLst>
              <a:ext uri="{FF2B5EF4-FFF2-40B4-BE49-F238E27FC236}">
                <a16:creationId xmlns:a16="http://schemas.microsoft.com/office/drawing/2014/main" id="{98FF23B1-C10A-9DD9-EF58-99D801509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222548"/>
              </p:ext>
            </p:extLst>
          </p:nvPr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45192D97-905D-E609-55D6-EA0F0C3FC255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FEAF6ACB-81F1-84C7-9BF1-994FA12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05403"/>
              </p:ext>
            </p:extLst>
          </p:nvPr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73%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3385162-88D7-EEDD-98C4-9F6C95160E8F}"/>
              </a:ext>
            </a:extLst>
          </p:cNvPr>
          <p:cNvSpPr txBox="1"/>
          <p:nvPr/>
        </p:nvSpPr>
        <p:spPr>
          <a:xfrm>
            <a:off x="4582437" y="1556370"/>
            <a:ext cx="143661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  <a:p>
            <a:pPr algn="ctr"/>
            <a:r>
              <a:rPr lang="it-IT" sz="1100" b="1" dirty="0"/>
              <a:t>importante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3B06360B-660C-5958-29A4-F8A468AAF494}"/>
              </a:ext>
            </a:extLst>
          </p:cNvPr>
          <p:cNvSpPr/>
          <p:nvPr/>
        </p:nvSpPr>
        <p:spPr>
          <a:xfrm>
            <a:off x="6325135" y="2281975"/>
            <a:ext cx="2618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82%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Acquistano beni di lusso </a:t>
            </a:r>
            <a:r>
              <a:rPr lang="it-IT" sz="950" b="1" dirty="0">
                <a:cs typeface="Dreaming Outloud Pro" panose="03050502040302030504" pitchFamily="66" charset="0"/>
              </a:rPr>
              <a:t>81%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Famiglia con figli </a:t>
            </a:r>
            <a:r>
              <a:rPr lang="it-IT" sz="950" b="1" dirty="0">
                <a:cs typeface="Dreaming Outloud Pro" panose="03050502040302030504" pitchFamily="66" charset="0"/>
              </a:rPr>
              <a:t>79%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Migrazione: bisnonni </a:t>
            </a:r>
            <a:r>
              <a:rPr lang="it-IT" sz="950" b="1" dirty="0">
                <a:cs typeface="Dreaming Outloud Pro" panose="03050502040302030504" pitchFamily="66" charset="0"/>
              </a:rPr>
              <a:t>77%</a:t>
            </a:r>
          </a:p>
        </p:txBody>
      </p:sp>
      <p:pic>
        <p:nvPicPr>
          <p:cNvPr id="43" name="Elemento grafico 42">
            <a:extLst>
              <a:ext uri="{FF2B5EF4-FFF2-40B4-BE49-F238E27FC236}">
                <a16:creationId xmlns:a16="http://schemas.microsoft.com/office/drawing/2014/main" id="{9B8F398E-70D6-E5CC-9BBE-8FB1FDB5A1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6564B1B2-CF55-A66B-EDE9-70298103944A}"/>
              </a:ext>
            </a:extLst>
          </p:cNvPr>
          <p:cNvSpPr/>
          <p:nvPr/>
        </p:nvSpPr>
        <p:spPr>
          <a:xfrm>
            <a:off x="6237117" y="3457978"/>
            <a:ext cx="4835667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5" name="Tabella 44">
            <a:extLst>
              <a:ext uri="{FF2B5EF4-FFF2-40B4-BE49-F238E27FC236}">
                <a16:creationId xmlns:a16="http://schemas.microsoft.com/office/drawing/2014/main" id="{C5C052BB-EB19-07EF-8572-FC1E43388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55588"/>
              </p:ext>
            </p:extLst>
          </p:nvPr>
        </p:nvGraphicFramePr>
        <p:xfrm>
          <a:off x="6416446" y="408142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46" name="Gruppo 45">
            <a:extLst>
              <a:ext uri="{FF2B5EF4-FFF2-40B4-BE49-F238E27FC236}">
                <a16:creationId xmlns:a16="http://schemas.microsoft.com/office/drawing/2014/main" id="{C82CA122-55DC-1065-430D-04BE6181CD68}"/>
              </a:ext>
            </a:extLst>
          </p:cNvPr>
          <p:cNvGrpSpPr/>
          <p:nvPr/>
        </p:nvGrpSpPr>
        <p:grpSpPr>
          <a:xfrm>
            <a:off x="6347622" y="3601990"/>
            <a:ext cx="4625023" cy="507840"/>
            <a:chOff x="6160809" y="3049417"/>
            <a:chExt cx="4625023" cy="507840"/>
          </a:xfrm>
        </p:grpSpPr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0B59A22E-D5EC-0174-C7B7-67D05CF28892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75" name="Elemento grafico 74">
                <a:extLst>
                  <a:ext uri="{FF2B5EF4-FFF2-40B4-BE49-F238E27FC236}">
                    <a16:creationId xmlns:a16="http://schemas.microsoft.com/office/drawing/2014/main" id="{A8EFA9A5-E127-F37E-9844-659C999FF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87E80435-2B1E-36CA-62EB-69FB97E4B6B8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F5453083-1A72-3DBB-B59A-79509DBB9752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73" name="Elemento grafico 72">
                <a:extLst>
                  <a:ext uri="{FF2B5EF4-FFF2-40B4-BE49-F238E27FC236}">
                    <a16:creationId xmlns:a16="http://schemas.microsoft.com/office/drawing/2014/main" id="{90AB7B51-0244-97B7-CD41-F806D6524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ECCC2DB0-D7DE-4D35-FA49-D5C036A1EC99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6293AF11-97D4-256C-3A25-6701E03783B6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62" name="Elemento grafico 61">
                <a:extLst>
                  <a:ext uri="{FF2B5EF4-FFF2-40B4-BE49-F238E27FC236}">
                    <a16:creationId xmlns:a16="http://schemas.microsoft.com/office/drawing/2014/main" id="{E014326D-7B2C-AD1D-06AF-B35C91DD1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4DAA3554-06AD-CFA2-C3B3-CACE4C924A1F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D6D52F5A-284D-4112-E62C-D784915E42C1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60" name="Elemento grafico 59">
                <a:extLst>
                  <a:ext uri="{FF2B5EF4-FFF2-40B4-BE49-F238E27FC236}">
                    <a16:creationId xmlns:a16="http://schemas.microsoft.com/office/drawing/2014/main" id="{B87285C5-27A3-021F-1F75-E9C7CA28A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97977192-C734-B8B8-6529-C6DB1ADEA72A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87ACD593-343F-896E-DB43-C13FDB431507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58" name="Picture 2">
                <a:extLst>
                  <a:ext uri="{FF2B5EF4-FFF2-40B4-BE49-F238E27FC236}">
                    <a16:creationId xmlns:a16="http://schemas.microsoft.com/office/drawing/2014/main" id="{B0383E48-82AB-EA00-0065-21F6CEFC57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EC381C47-C743-07CC-B565-1E18E02FC4B1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9C77B1EC-0331-250B-2FE6-3AEEDC21071B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56" name="Elemento grafico 55">
                <a:extLst>
                  <a:ext uri="{FF2B5EF4-FFF2-40B4-BE49-F238E27FC236}">
                    <a16:creationId xmlns:a16="http://schemas.microsoft.com/office/drawing/2014/main" id="{D4B5427C-E07F-3779-8855-F30EBECCD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2E328A7A-8ADA-8E09-729A-50D9783A9210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43C4954F-D5AB-FD65-857A-71073B789107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54" name="Elemento grafico 53">
                <a:extLst>
                  <a:ext uri="{FF2B5EF4-FFF2-40B4-BE49-F238E27FC236}">
                    <a16:creationId xmlns:a16="http://schemas.microsoft.com/office/drawing/2014/main" id="{9E0BB097-0EF1-8021-7526-9C323B898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87B70987-4CB2-30AD-A429-D3A35A51CE9E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42ABC676-5306-F796-6951-7405E91189D8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F66EFEC-5A4F-326C-C5D0-A81A2E7DA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6190DF4-9862-20C8-7D2A-728B55E40195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8CB26020-248D-6750-3984-6DBE96B48C18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9">
            <a:extLst>
              <a:ext uri="{FF2B5EF4-FFF2-40B4-BE49-F238E27FC236}">
                <a16:creationId xmlns:a16="http://schemas.microsoft.com/office/drawing/2014/main" id="{7D3DF115-B0BE-FF73-344D-31964E34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Prossimo viaggio: rilevanza interlocutore locale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6F3E33E-9E81-E6B6-21A6-318EE66B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60" y="696088"/>
            <a:ext cx="11815794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7 italo-discendenti su 10, nell'organizzazione del prossimo viaggio in Italia, reputano molto o abbastanza importante poter contare su un interlocutore locale che li accompagni nella pianificazione del viaggio. Maggior interesse tra i residenti in Sud America, i più giovani e le famiglie con figli.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E8924A4-7F53-F95A-B621-8C502A6463D3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B3CB9C8-B4BF-DF33-19B3-7B3139C430C7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8722322-4949-FF8D-E338-597872325B7F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6670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32FC-EB93-E9D4-20A5-C73F344F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B1855B-44A9-A729-1BB0-58A3737A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B5B720B0-6718-E666-9ACB-AED07E30FB8A}"/>
              </a:ext>
            </a:extLst>
          </p:cNvPr>
          <p:cNvSpPr txBox="1">
            <a:spLocks/>
          </p:cNvSpPr>
          <p:nvPr/>
        </p:nvSpPr>
        <p:spPr>
          <a:xfrm>
            <a:off x="1198732" y="6341890"/>
            <a:ext cx="8288064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16 Troveresti interessante un servizio dedicato agli italo-discendenti che offra supporto e offerte specifiche per un viaggio di riscoperta delle radici italiane?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Realizzerebbero un viaggio in Italia N=2.879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23DA64E-74E9-66DF-D4C3-988CAF81C3E5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39A7388-6E40-9BC0-743C-7868CBCEF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70018"/>
              </p:ext>
            </p:extLst>
          </p:nvPr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84%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39B966-A4CE-F3BA-BAF7-C228BD2F6E1B}"/>
              </a:ext>
            </a:extLst>
          </p:cNvPr>
          <p:cNvSpPr txBox="1"/>
          <p:nvPr/>
        </p:nvSpPr>
        <p:spPr>
          <a:xfrm>
            <a:off x="4582437" y="1556370"/>
            <a:ext cx="143661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  <a:p>
            <a:pPr algn="ctr"/>
            <a:r>
              <a:rPr lang="it-IT" sz="1100" b="1" dirty="0"/>
              <a:t>interessante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60825AC-58CF-9C89-66AB-2E8322400182}"/>
              </a:ext>
            </a:extLst>
          </p:cNvPr>
          <p:cNvSpPr/>
          <p:nvPr/>
        </p:nvSpPr>
        <p:spPr>
          <a:xfrm>
            <a:off x="6325135" y="2281975"/>
            <a:ext cx="2618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Acquistano beni di lusso </a:t>
            </a:r>
            <a:r>
              <a:rPr lang="it-IT" sz="950" b="1" dirty="0">
                <a:cs typeface="Dreaming Outloud Pro" panose="03050502040302030504" pitchFamily="66" charset="0"/>
              </a:rPr>
              <a:t>89%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89%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Famiglia con figli </a:t>
            </a:r>
            <a:r>
              <a:rPr lang="it-IT" sz="950" b="1" dirty="0">
                <a:cs typeface="Dreaming Outloud Pro" panose="03050502040302030504" pitchFamily="66" charset="0"/>
              </a:rPr>
              <a:t>87%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35-44 anni </a:t>
            </a:r>
            <a:r>
              <a:rPr lang="it-IT" sz="950" b="1" dirty="0">
                <a:cs typeface="Dreaming Outloud Pro" panose="03050502040302030504" pitchFamily="66" charset="0"/>
              </a:rPr>
              <a:t>87%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F7FF8CB-A3EA-EC12-4E28-AC3FBD9FBC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5B0BC95-1714-C989-5186-9A3BD812EB82}"/>
              </a:ext>
            </a:extLst>
          </p:cNvPr>
          <p:cNvSpPr/>
          <p:nvPr/>
        </p:nvSpPr>
        <p:spPr>
          <a:xfrm>
            <a:off x="6237117" y="3346218"/>
            <a:ext cx="4835667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17CDD6E-54E7-4096-B11E-592D3E18D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871"/>
              </p:ext>
            </p:extLst>
          </p:nvPr>
        </p:nvGraphicFramePr>
        <p:xfrm>
          <a:off x="6416446" y="396966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89%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CE938F2D-14CD-9367-EA90-97C26FBF37B4}"/>
              </a:ext>
            </a:extLst>
          </p:cNvPr>
          <p:cNvGrpSpPr/>
          <p:nvPr/>
        </p:nvGrpSpPr>
        <p:grpSpPr>
          <a:xfrm>
            <a:off x="6347622" y="3490230"/>
            <a:ext cx="4625023" cy="507840"/>
            <a:chOff x="6160809" y="3049417"/>
            <a:chExt cx="4625023" cy="50784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EB9A6D2-DE4D-5D40-3395-5DE597AED6F8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65" name="Elemento grafico 64">
                <a:extLst>
                  <a:ext uri="{FF2B5EF4-FFF2-40B4-BE49-F238E27FC236}">
                    <a16:creationId xmlns:a16="http://schemas.microsoft.com/office/drawing/2014/main" id="{E6992CF4-BEFD-42FE-841C-319E57275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4FEC9B4B-2764-458D-D092-FF43DB3BC45B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A80F92F-64D5-1190-DD78-B33E7E83354E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63" name="Elemento grafico 62">
                <a:extLst>
                  <a:ext uri="{FF2B5EF4-FFF2-40B4-BE49-F238E27FC236}">
                    <a16:creationId xmlns:a16="http://schemas.microsoft.com/office/drawing/2014/main" id="{AF093F83-D4F0-1E6C-4285-A3EEA7A9B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ABEBB03F-ADB3-2967-AF2F-485A9F1D738A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DA61242-B8E5-315D-89B3-E70F8FFFFA32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24C49DB6-D6DF-4F9B-751A-155A63EBD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35E4BB0E-17F0-222F-05F3-1EA9B5DFED03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124A0D3F-BFDE-0019-C694-B6E4824B11F9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117AD3F9-EA63-91A5-BB8A-9C445EA26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C5267331-E995-B5B6-FF0A-EBE9B60946FA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EE23A24C-DFFD-E473-A053-5A7CFD433C4D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92501EE6-006B-55D6-C165-3BF8C4302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A84AE42-6405-ED13-3428-F42EA9346D23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BA9099A-02AD-BA9F-26A5-2062AD1AA360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23" name="Elemento grafico 22">
                <a:extLst>
                  <a:ext uri="{FF2B5EF4-FFF2-40B4-BE49-F238E27FC236}">
                    <a16:creationId xmlns:a16="http://schemas.microsoft.com/office/drawing/2014/main" id="{D4E5543F-D226-2CE2-1E4D-E16544751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96432E7-D009-F8EF-2874-0CBE22D22E4F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D0880A61-E475-A793-8429-5E4CFC5207ED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21" name="Elemento grafico 20">
                <a:extLst>
                  <a:ext uri="{FF2B5EF4-FFF2-40B4-BE49-F238E27FC236}">
                    <a16:creationId xmlns:a16="http://schemas.microsoft.com/office/drawing/2014/main" id="{C32D6770-B8DA-DB4B-A335-348B9CC99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E92375C-023C-4F4C-D4DC-CD32B8256A48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aphicFrame>
        <p:nvGraphicFramePr>
          <p:cNvPr id="67" name="Graphique 4">
            <a:extLst>
              <a:ext uri="{FF2B5EF4-FFF2-40B4-BE49-F238E27FC236}">
                <a16:creationId xmlns:a16="http://schemas.microsoft.com/office/drawing/2014/main" id="{D30EDE48-E366-974F-92DF-937CE830D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153382"/>
              </p:ext>
            </p:extLst>
          </p:nvPr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42" name="Gruppo 41">
            <a:extLst>
              <a:ext uri="{FF2B5EF4-FFF2-40B4-BE49-F238E27FC236}">
                <a16:creationId xmlns:a16="http://schemas.microsoft.com/office/drawing/2014/main" id="{CA3575C8-A192-1B14-90D1-879D59B3B28D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6C5313EC-1730-CABF-146B-E21E539B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E0490FFF-33D4-4463-032F-C03C405DFAB9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0CA876B5-2CE5-5B32-89BA-0DCE1E8BC827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Titolo 28">
            <a:extLst>
              <a:ext uri="{FF2B5EF4-FFF2-40B4-BE49-F238E27FC236}">
                <a16:creationId xmlns:a16="http://schemas.microsoft.com/office/drawing/2014/main" id="{B3591B09-93E8-FB93-4281-62F1C9B5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Prossimo viaggio: rilevanza servizio dedicato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7709435-3361-465D-0986-ADEDE1E5E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60" y="696088"/>
            <a:ext cx="11815794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Sono 8 su 10 gli italo-discendenti che troverebbero interessante un servizio dedicato, in grado di offrire supporto e offerte specifiche per un viaggio di riscoperta delle radici italiane (tra questi, circa la metà lo giudicherebbe addirittura molto interessante). I livelli di interesse risultano più elevati tra i residenti in Brasile e Argentina, tra i giovani fino ai 44 anni e tra le famiglie con figli.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BB0B7E9-FE20-907E-CFA8-4340342204FF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8E317E3-7584-47C0-0AF4-6C7FF4C88B2D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6F404912-C073-B8EA-FC3C-420C937853DB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2825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C29A0-C3CE-9448-83E3-8EE4A8C2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4">
            <a:extLst>
              <a:ext uri="{FF2B5EF4-FFF2-40B4-BE49-F238E27FC236}">
                <a16:creationId xmlns:a16="http://schemas.microsoft.com/office/drawing/2014/main" id="{76146577-6C05-247B-802A-22E94EC16759}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547" r="1905" b="21616"/>
          <a:stretch/>
        </p:blipFill>
        <p:spPr>
          <a:xfrm flipV="1">
            <a:off x="0" y="-13855"/>
            <a:ext cx="12192000" cy="6858000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880ECA98-6FC1-9864-C5CA-55ADCA802AB5}"/>
              </a:ext>
            </a:extLst>
          </p:cNvPr>
          <p:cNvSpPr/>
          <p:nvPr/>
        </p:nvSpPr>
        <p:spPr>
          <a:xfrm>
            <a:off x="0" y="-13855"/>
            <a:ext cx="12192000" cy="6871855"/>
          </a:xfrm>
          <a:prstGeom prst="rect">
            <a:avLst/>
          </a:prstGeom>
          <a:solidFill>
            <a:srgbClr val="FFFFFF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054668-B7A6-D558-ABE4-5C24AA5D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17" y="1023131"/>
            <a:ext cx="2477886" cy="384721"/>
          </a:xfrm>
        </p:spPr>
        <p:txBody>
          <a:bodyPr/>
          <a:lstStyle/>
          <a:p>
            <a:pPr algn="r"/>
            <a:r>
              <a:rPr lang="it-IT" sz="2500" dirty="0">
                <a:latin typeface="SempioneGrotesk (Corpo)"/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B1C79-FE51-232F-E7F2-B81D922BD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83250" y="191277"/>
            <a:ext cx="9049532" cy="2048429"/>
          </a:xfrm>
        </p:spPr>
        <p:txBody>
          <a:bodyPr anchor="ctr" anchorCtr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400" b="1" dirty="0" err="1">
                <a:latin typeface="SempioneGrotesk (Corpo)"/>
                <a:cs typeface="Times New Roman" panose="02020603050405020304" pitchFamily="18" charset="0"/>
              </a:rPr>
              <a:t>Italea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 è il programma di </a:t>
            </a:r>
            <a:r>
              <a:rPr lang="it-IT" sz="1400" b="1" dirty="0">
                <a:latin typeface="SempioneGrotesk (Corpo)"/>
                <a:cs typeface="Times New Roman" panose="02020603050405020304" pitchFamily="18" charset="0"/>
              </a:rPr>
              <a:t>PROMOZIONE DEL TURISMO DELLE RADICI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, lanciato dal </a:t>
            </a:r>
            <a:r>
              <a:rPr lang="it-IT" sz="1400" b="1" dirty="0">
                <a:latin typeface="SempioneGrotesk (Corpo)"/>
                <a:cs typeface="Times New Roman" panose="02020603050405020304" pitchFamily="18" charset="0"/>
              </a:rPr>
              <a:t>Ministero degli Affari Esteri e della Cooperazione Internazionale 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all’interno del progetto PNRR e finanziato da </a:t>
            </a:r>
            <a:r>
              <a:rPr lang="it-IT" sz="1400" dirty="0" err="1">
                <a:latin typeface="SempioneGrotesk (Corpo)"/>
                <a:cs typeface="Times New Roman" panose="02020603050405020304" pitchFamily="18" charset="0"/>
              </a:rPr>
              <a:t>NextGenerationEU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. Mira ad attrarre italiani all’estero e italo-discendenti intenzionati a </a:t>
            </a:r>
            <a:r>
              <a:rPr lang="it-IT" sz="1400" b="1" dirty="0">
                <a:latin typeface="SempioneGrotesk (Corpo)"/>
                <a:cs typeface="Times New Roman" panose="02020603050405020304" pitchFamily="18" charset="0"/>
              </a:rPr>
              <a:t>scoprire i luoghi e le tradizioni delle proprie origini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, fornendo un insieme di servizi per agevolare il viaggio in Italia, grazie anche all’organizzazione capillare di 20 gruppi, uno in ogni regione italiana, che avranno cura di informare, accogliere e assistere i viaggiatori delle radici.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400" b="1" dirty="0" err="1">
                <a:latin typeface="SempioneGrotesk (Corpo)"/>
                <a:cs typeface="Times New Roman" panose="02020603050405020304" pitchFamily="18" charset="0"/>
              </a:rPr>
              <a:t>Italea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 è un progetto dedicato sia a chi conosce già le proprie origini italiane e vuole organizzare un viaggio per scoprire e ritrovare i luoghi, i costumi e la cultura dei propri avi, sia a chi le deve ancora identificare, e che potrà avvalersi di una rete di genealogisti affidabili.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77F70DE-2F3D-3B41-ED8C-E6D63A8C807F}"/>
              </a:ext>
            </a:extLst>
          </p:cNvPr>
          <p:cNvSpPr/>
          <p:nvPr/>
        </p:nvSpPr>
        <p:spPr>
          <a:xfrm>
            <a:off x="2749136" y="191277"/>
            <a:ext cx="45719" cy="2048428"/>
          </a:xfrm>
          <a:prstGeom prst="rect">
            <a:avLst/>
          </a:prstGeom>
          <a:solidFill>
            <a:srgbClr val="83D9E2"/>
          </a:solidFill>
          <a:ln>
            <a:solidFill>
              <a:srgbClr val="83D9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800" dirty="0">
              <a:latin typeface="Barlow" panose="00000500000000000000" pitchFamily="2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FA5D18A-D56B-FEA4-39A5-72200A22923F}"/>
              </a:ext>
            </a:extLst>
          </p:cNvPr>
          <p:cNvSpPr txBox="1">
            <a:spLocks/>
          </p:cNvSpPr>
          <p:nvPr/>
        </p:nvSpPr>
        <p:spPr>
          <a:xfrm>
            <a:off x="184617" y="3194967"/>
            <a:ext cx="2477886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it-IT" sz="2500" dirty="0">
                <a:latin typeface="SempioneGrotesk (Corpo)"/>
              </a:rPr>
              <a:t>OBIETTIVI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F55893A-57F2-D04C-BE8D-93ADAE7438FC}"/>
              </a:ext>
            </a:extLst>
          </p:cNvPr>
          <p:cNvSpPr txBox="1">
            <a:spLocks/>
          </p:cNvSpPr>
          <p:nvPr/>
        </p:nvSpPr>
        <p:spPr>
          <a:xfrm>
            <a:off x="2883250" y="2718806"/>
            <a:ext cx="9049532" cy="133704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Il progetto intende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colmare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 un’importante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lacuna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 informativa sul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fenomeno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 del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turismo delle radici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, ossia i viaggi degli italo-discendenti che si recano in Italia per riscoprire le proprie origini familiari e culturali.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Ad oggi esistono stime generiche, ma non dati ufficiali né profili strutturati di questo tipo di turismo. </a:t>
            </a:r>
            <a:endParaRPr lang="it-IT" sz="1400" dirty="0">
              <a:latin typeface="SempioneGrotesk (Corpo)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L’obiettivo è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disporre di una mappatura completa e aggiornata dell’offerta e della domanda di servizi connessi al viaggio delle radici,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 al fine di orientare meglio le politiche pubbliche e le azioni di marketing territoriale.</a:t>
            </a:r>
            <a:endParaRPr lang="it-IT" sz="1400" dirty="0">
              <a:latin typeface="SempioneGrotesk (Corpo)"/>
              <a:cs typeface="Times New Roman" panose="020206030504050203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9A51756-8B75-38CA-E817-740F0653AC2A}"/>
              </a:ext>
            </a:extLst>
          </p:cNvPr>
          <p:cNvSpPr/>
          <p:nvPr/>
        </p:nvSpPr>
        <p:spPr>
          <a:xfrm>
            <a:off x="2749136" y="2363113"/>
            <a:ext cx="45719" cy="2048428"/>
          </a:xfrm>
          <a:prstGeom prst="rect">
            <a:avLst/>
          </a:prstGeom>
          <a:solidFill>
            <a:srgbClr val="83D9E2"/>
          </a:solidFill>
          <a:ln>
            <a:solidFill>
              <a:srgbClr val="83D9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800" dirty="0">
              <a:latin typeface="Barlow" panose="00000500000000000000" pitchFamily="2" charset="0"/>
            </a:endParaRP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03C9FBEA-2881-978F-BF1E-FB06DFA6CA39}"/>
              </a:ext>
            </a:extLst>
          </p:cNvPr>
          <p:cNvSpPr txBox="1">
            <a:spLocks/>
          </p:cNvSpPr>
          <p:nvPr/>
        </p:nvSpPr>
        <p:spPr>
          <a:xfrm>
            <a:off x="39782" y="5385285"/>
            <a:ext cx="2622721" cy="3847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it-IT" sz="2500" dirty="0">
                <a:latin typeface="SempioneGrotesk (Corpo)"/>
              </a:rPr>
              <a:t>METODOLOGIA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76A33009-74A0-8C2F-85A5-D5E35B2D8E86}"/>
              </a:ext>
            </a:extLst>
          </p:cNvPr>
          <p:cNvSpPr/>
          <p:nvPr/>
        </p:nvSpPr>
        <p:spPr>
          <a:xfrm>
            <a:off x="2749136" y="4553431"/>
            <a:ext cx="45719" cy="2048428"/>
          </a:xfrm>
          <a:prstGeom prst="rect">
            <a:avLst/>
          </a:prstGeom>
          <a:solidFill>
            <a:srgbClr val="83D9E2"/>
          </a:solidFill>
          <a:ln>
            <a:solidFill>
              <a:srgbClr val="83D9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800" dirty="0">
              <a:latin typeface="Barlow" panose="00000500000000000000" pitchFamily="2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228F2683-E9E8-77EA-AF70-FBDBE9242593}"/>
              </a:ext>
            </a:extLst>
          </p:cNvPr>
          <p:cNvSpPr txBox="1">
            <a:spLocks/>
          </p:cNvSpPr>
          <p:nvPr/>
        </p:nvSpPr>
        <p:spPr>
          <a:xfrm>
            <a:off x="2883250" y="4534949"/>
            <a:ext cx="9151701" cy="20669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Ipsos Doxa 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ha definito un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impianto modulare e interdisciplinare,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 finalizzato a rilevare </a:t>
            </a:r>
            <a:r>
              <a:rPr lang="it-IT" altLang="it-IT" sz="1400" b="1" dirty="0">
                <a:latin typeface="SempioneGrotesk (Corpo)"/>
                <a:cs typeface="Times New Roman" panose="02020603050405020304" pitchFamily="18" charset="0"/>
              </a:rPr>
              <a:t>percezioni, aspettative ed esperienze dei diversi stakeholder coinvolti</a:t>
            </a:r>
            <a:r>
              <a:rPr lang="it-IT" altLang="it-IT" sz="1400" dirty="0">
                <a:latin typeface="SempioneGrotesk (Corpo)"/>
                <a:cs typeface="Times New Roman" panose="02020603050405020304" pitchFamily="18" charset="0"/>
              </a:rPr>
              <a:t>, direttamente o indirettamente, nel Turismo delle Radici.</a:t>
            </a:r>
          </a:p>
          <a:p>
            <a:pPr marL="285750" indent="-2016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SempioneGrotesk (Corpo)"/>
                <a:cs typeface="Times New Roman" panose="02020603050405020304" pitchFamily="18" charset="0"/>
              </a:rPr>
              <a:t>FASE QUALITATIVA: 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ascolto di amministratori locali, operatori turistici, associazioni di promozione territoriale, attraverso interviste individuali in profondità</a:t>
            </a:r>
          </a:p>
          <a:p>
            <a:pPr marL="285750" indent="-2016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latin typeface="SempioneGrotesk (Corpo)"/>
                <a:cs typeface="Times New Roman" panose="02020603050405020304" pitchFamily="18" charset="0"/>
              </a:rPr>
              <a:t>FASE QUANTITATIVA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: ascolto di italo discendenti ed </a:t>
            </a:r>
            <a:r>
              <a:rPr lang="it-IT" sz="1400" dirty="0" err="1">
                <a:latin typeface="SempioneGrotesk (Corpo)"/>
                <a:cs typeface="Times New Roman" panose="02020603050405020304" pitchFamily="18" charset="0"/>
              </a:rPr>
              <a:t>expat</a:t>
            </a:r>
            <a:r>
              <a:rPr lang="it-IT" sz="1400" dirty="0">
                <a:latin typeface="SempioneGrotesk (Corpo)"/>
                <a:cs typeface="Times New Roman" panose="02020603050405020304" pitchFamily="18" charset="0"/>
              </a:rPr>
              <a:t>, attraverso interviste auto compilate via web (sistema CAWI)</a:t>
            </a:r>
            <a:endParaRPr lang="it-IT" sz="1400" dirty="0">
              <a:latin typeface="SempioneGrotesk (Corpo)"/>
            </a:endParaRPr>
          </a:p>
        </p:txBody>
      </p:sp>
    </p:spTree>
    <p:extLst>
      <p:ext uri="{BB962C8B-B14F-4D97-AF65-F5344CB8AC3E}">
        <p14:creationId xmlns:p14="http://schemas.microsoft.com/office/powerpoint/2010/main" val="3443370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5DA38-435C-2B35-F9B2-1159B3D2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226FF-B3BD-7B39-A51F-EE893B9D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4" y="369402"/>
            <a:ext cx="11326092" cy="830997"/>
          </a:xfrm>
        </p:spPr>
        <p:txBody>
          <a:bodyPr/>
          <a:lstStyle/>
          <a:p>
            <a:r>
              <a:rPr lang="it-IT" dirty="0"/>
              <a:t>Focus </a:t>
            </a:r>
            <a:r>
              <a:rPr lang="it-IT" dirty="0" err="1"/>
              <a:t>Italea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070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15962-2768-0850-1221-62D9A7B1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4C0CDBCD-9A7D-9FE5-AFCA-5F6A95ACDFD4}"/>
              </a:ext>
            </a:extLst>
          </p:cNvPr>
          <p:cNvSpPr/>
          <p:nvPr/>
        </p:nvSpPr>
        <p:spPr>
          <a:xfrm>
            <a:off x="371475" y="989201"/>
            <a:ext cx="11572875" cy="515442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C34D44D-4461-9A32-FC26-A0E2D07E3B48}"/>
              </a:ext>
            </a:extLst>
          </p:cNvPr>
          <p:cNvSpPr/>
          <p:nvPr/>
        </p:nvSpPr>
        <p:spPr>
          <a:xfrm>
            <a:off x="219075" y="836801"/>
            <a:ext cx="11572875" cy="51544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B7001FD2-35F1-EC9B-05B2-3B2B3BAA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 </a:t>
            </a:r>
            <a:r>
              <a:rPr lang="it-IT" dirty="0" err="1"/>
              <a:t>Italea</a:t>
            </a:r>
            <a:r>
              <a:rPr lang="it-IT" dirty="0"/>
              <a:t> somministrata agli intervistati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05E626-5B73-A5C2-0DCF-E745BA311E25}"/>
              </a:ext>
            </a:extLst>
          </p:cNvPr>
          <p:cNvSpPr txBox="1"/>
          <p:nvPr/>
        </p:nvSpPr>
        <p:spPr>
          <a:xfrm>
            <a:off x="219075" y="912912"/>
            <a:ext cx="1121828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>
              <a:buNone/>
            </a:pPr>
            <a:r>
              <a:rPr lang="it-IT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Italea</a:t>
            </a: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è il programma di promozione del turismo delle radici lanciato dal Ministero degli Affari Esteri e della Cooperazione Internazionale italiano.</a:t>
            </a:r>
            <a:b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Il progetto nasce per coinvolgere gli oltre 80 milioni di italo-discendenti nel mondo, invitandoli a tornare in Italia per scoprire i luoghi, le persone e le tradizioni legate alla propria storia familiare.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buNone/>
            </a:pP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buNone/>
            </a:pPr>
            <a:r>
              <a:rPr lang="it-IT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Italea</a:t>
            </a: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si rivolge sia a chi conosce già le proprie origini e desidera organizzare un viaggio delle radici, sia a chi vuole ricostruire la storia della propria famiglia e riscoprire le proprie radici.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buNone/>
            </a:pP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Il programma offre tour personalizzati, itinerari tematici, laboratori culturali e attività locali dedicate all’artigianato, alla gastronomia e alla musica.</a:t>
            </a:r>
            <a:b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 viaggiatori possono anche contare sull’aiuto di genealogisti esperti per approfondire la propria storia familiare e vivere un’esperienza autentica nei territori d’origine.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buNone/>
            </a:pP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buNone/>
            </a:pP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Il sito italea.com accompagna ogni fase del percorso: dalla ricerca delle origini all’organizzazione del viaggio, fino alla scoperta dei luoghi e delle esperienze più significative.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buNone/>
            </a:pPr>
            <a:b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 supporto del progetto, i profili social di </a:t>
            </a:r>
            <a:r>
              <a:rPr lang="it-IT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Italea</a:t>
            </a: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raccontano i territori e le tradizioni italiane, mentre la </a:t>
            </a:r>
            <a:r>
              <a:rPr lang="it-IT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Italea</a:t>
            </a:r>
            <a:r>
              <a:rPr lang="it-IT" sz="1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Card offre vantaggi, sconti e servizi esclusivi presso strutture ricettive, ristoranti, cantine, negozi e aziende che hanno aderito all’iniziativa.</a:t>
            </a:r>
            <a:endParaRPr lang="it-IT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06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36AB1-56B7-799B-0F91-BA99FF53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6BDDCE0-62F2-E08D-23CB-7607FB9261E9}"/>
              </a:ext>
            </a:extLst>
          </p:cNvPr>
          <p:cNvSpPr txBox="1">
            <a:spLocks/>
          </p:cNvSpPr>
          <p:nvPr/>
        </p:nvSpPr>
        <p:spPr>
          <a:xfrm>
            <a:off x="432954" y="369402"/>
            <a:ext cx="11326092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accent2"/>
                </a:solidFill>
              </a:rPr>
              <a:t>Focus </a:t>
            </a:r>
            <a:r>
              <a:rPr lang="it-IT" dirty="0" err="1">
                <a:solidFill>
                  <a:schemeClr val="accent2"/>
                </a:solidFill>
              </a:rPr>
              <a:t>Italea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E934AB5-98CD-0F38-859A-0EF838C13A52}"/>
              </a:ext>
            </a:extLst>
          </p:cNvPr>
          <p:cNvSpPr txBox="1">
            <a:spLocks/>
          </p:cNvSpPr>
          <p:nvPr/>
        </p:nvSpPr>
        <p:spPr>
          <a:xfrm>
            <a:off x="432954" y="1134411"/>
            <a:ext cx="8909009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800" b="0" dirty="0">
                <a:solidFill>
                  <a:schemeClr val="bg1"/>
                </a:solidFill>
              </a:rPr>
              <a:t>TARGET italo-discendenti</a:t>
            </a:r>
            <a:endParaRPr lang="en-IN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21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4717-75C3-C79A-56DE-FFC405763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EFF504-E7D8-9CCB-A6AF-7361D511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23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DE8335EC-778A-43E5-3201-9E63D0B3CA19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25 Prima d'ora avevi mai sentito parlare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54" name="Grafico 53">
            <a:extLst>
              <a:ext uri="{FF2B5EF4-FFF2-40B4-BE49-F238E27FC236}">
                <a16:creationId xmlns:a16="http://schemas.microsoft.com/office/drawing/2014/main" id="{D4210FA3-6479-E36C-2C64-799F010C3CE0}"/>
              </a:ext>
            </a:extLst>
          </p:cNvPr>
          <p:cNvGraphicFramePr/>
          <p:nvPr/>
        </p:nvGraphicFramePr>
        <p:xfrm>
          <a:off x="1720848" y="2063304"/>
          <a:ext cx="4284310" cy="320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A45E2A12-AE9B-DC52-3F1C-5B1CE5AE5E77}"/>
              </a:ext>
            </a:extLst>
          </p:cNvPr>
          <p:cNvSpPr txBox="1"/>
          <p:nvPr/>
        </p:nvSpPr>
        <p:spPr>
          <a:xfrm>
            <a:off x="4287831" y="2417892"/>
            <a:ext cx="1988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Sì, lo conosco bene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0B2A92ED-7F7A-5E0B-3299-15DBCC38A6A3}"/>
              </a:ext>
            </a:extLst>
          </p:cNvPr>
          <p:cNvSpPr txBox="1"/>
          <p:nvPr/>
        </p:nvSpPr>
        <p:spPr>
          <a:xfrm>
            <a:off x="3880974" y="1899404"/>
            <a:ext cx="1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Sì, e ne ho usufruito in passato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E0BEB29B-D77A-FCFC-5071-D2CC21386B0B}"/>
              </a:ext>
            </a:extLst>
          </p:cNvPr>
          <p:cNvSpPr/>
          <p:nvPr/>
        </p:nvSpPr>
        <p:spPr>
          <a:xfrm>
            <a:off x="1066624" y="4341932"/>
            <a:ext cx="152675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55-64 anni </a:t>
            </a:r>
            <a:r>
              <a:rPr lang="it-IT" sz="950" b="1" dirty="0">
                <a:cs typeface="Dreaming Outloud Pro" panose="03050502040302030504" pitchFamily="66" charset="0"/>
              </a:rPr>
              <a:t>81%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Non lavora </a:t>
            </a:r>
            <a:r>
              <a:rPr lang="it-IT" sz="950" b="1" dirty="0">
                <a:cs typeface="Dreaming Outloud Pro" panose="03050502040302030504" pitchFamily="66" charset="0"/>
              </a:rPr>
              <a:t>77%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Mai visitata l'Italia </a:t>
            </a:r>
            <a:r>
              <a:rPr lang="it-IT" sz="950" b="1" dirty="0">
                <a:cs typeface="Dreaming Outloud Pro" panose="03050502040302030504" pitchFamily="66" charset="0"/>
              </a:rPr>
              <a:t>75%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45-54 anni </a:t>
            </a:r>
            <a:r>
              <a:rPr lang="it-IT" sz="950" b="1" dirty="0">
                <a:cs typeface="Dreaming Outloud Pro" panose="03050502040302030504" pitchFamily="66" charset="0"/>
              </a:rPr>
              <a:t>70%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Donna </a:t>
            </a:r>
            <a:r>
              <a:rPr lang="it-IT" sz="950" b="1" dirty="0">
                <a:cs typeface="Dreaming Outloud Pro" panose="03050502040302030504" pitchFamily="66" charset="0"/>
              </a:rPr>
              <a:t>68%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3FBF7E9-D19D-0CA9-602A-B0C56F615033}"/>
              </a:ext>
            </a:extLst>
          </p:cNvPr>
          <p:cNvSpPr txBox="1"/>
          <p:nvPr/>
        </p:nvSpPr>
        <p:spPr>
          <a:xfrm>
            <a:off x="685711" y="3832368"/>
            <a:ext cx="198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/>
              <a:t>No, non ne avevo mai sentito parlare</a:t>
            </a:r>
          </a:p>
        </p:txBody>
      </p:sp>
      <p:pic>
        <p:nvPicPr>
          <p:cNvPr id="59" name="Elemento grafico 58">
            <a:extLst>
              <a:ext uri="{FF2B5EF4-FFF2-40B4-BE49-F238E27FC236}">
                <a16:creationId xmlns:a16="http://schemas.microsoft.com/office/drawing/2014/main" id="{80C093EE-88DE-1D18-166A-FDE9B93440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95782" y="4256066"/>
            <a:ext cx="479214" cy="479214"/>
          </a:xfrm>
          <a:prstGeom prst="rect">
            <a:avLst/>
          </a:prstGeom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FA909627-D8AF-9C1D-36E0-73507AD69738}"/>
              </a:ext>
            </a:extLst>
          </p:cNvPr>
          <p:cNvSpPr txBox="1"/>
          <p:nvPr/>
        </p:nvSpPr>
        <p:spPr>
          <a:xfrm>
            <a:off x="5116946" y="3674905"/>
            <a:ext cx="14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Sì, lo conosco solo di nome</a:t>
            </a:r>
          </a:p>
        </p:txBody>
      </p:sp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66CA35AC-6827-4C78-EF78-5AA0D6D2331C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9917" y="2504215"/>
            <a:ext cx="5682907" cy="2763574"/>
          </a:xfrm>
          <a:prstGeom prst="rect">
            <a:avLst/>
          </a:prstGeom>
        </p:spPr>
      </p:pic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4F062693-999A-BEA3-D21A-E2017D9E6F65}"/>
              </a:ext>
            </a:extLst>
          </p:cNvPr>
          <p:cNvSpPr txBox="1"/>
          <p:nvPr/>
        </p:nvSpPr>
        <p:spPr>
          <a:xfrm>
            <a:off x="7188830" y="3077746"/>
            <a:ext cx="2270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CONOSCENZA TOTALE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DE011643-3CBD-7FFF-A843-4009A81BEEEE}"/>
              </a:ext>
            </a:extLst>
          </p:cNvPr>
          <p:cNvSpPr txBox="1"/>
          <p:nvPr/>
        </p:nvSpPr>
        <p:spPr>
          <a:xfrm>
            <a:off x="9245758" y="2970024"/>
            <a:ext cx="108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40%</a:t>
            </a:r>
          </a:p>
        </p:txBody>
      </p:sp>
      <p:graphicFrame>
        <p:nvGraphicFramePr>
          <p:cNvPr id="86" name="Tabella 85">
            <a:extLst>
              <a:ext uri="{FF2B5EF4-FFF2-40B4-BE49-F238E27FC236}">
                <a16:creationId xmlns:a16="http://schemas.microsoft.com/office/drawing/2014/main" id="{BA621702-5F7A-AF10-7EE6-36BEA7D511D5}"/>
              </a:ext>
            </a:extLst>
          </p:cNvPr>
          <p:cNvGraphicFramePr>
            <a:graphicFrameLocks noGrp="1"/>
          </p:cNvGraphicFramePr>
          <p:nvPr/>
        </p:nvGraphicFramePr>
        <p:xfrm>
          <a:off x="7270425" y="4343362"/>
          <a:ext cx="4032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87" name="Gruppo 86">
            <a:extLst>
              <a:ext uri="{FF2B5EF4-FFF2-40B4-BE49-F238E27FC236}">
                <a16:creationId xmlns:a16="http://schemas.microsoft.com/office/drawing/2014/main" id="{D23B5097-E3C4-0513-25C2-DD29D7E1FBD5}"/>
              </a:ext>
            </a:extLst>
          </p:cNvPr>
          <p:cNvGrpSpPr/>
          <p:nvPr/>
        </p:nvGrpSpPr>
        <p:grpSpPr>
          <a:xfrm>
            <a:off x="7180758" y="3863924"/>
            <a:ext cx="4205030" cy="504000"/>
            <a:chOff x="7464222" y="4464578"/>
            <a:chExt cx="4205030" cy="504000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185585D3-0DCF-CB23-5030-A9D041A16EB2}"/>
                </a:ext>
              </a:extLst>
            </p:cNvPr>
            <p:cNvGrpSpPr/>
            <p:nvPr/>
          </p:nvGrpSpPr>
          <p:grpSpPr>
            <a:xfrm>
              <a:off x="7464222" y="4466594"/>
              <a:ext cx="694421" cy="492497"/>
              <a:chOff x="2764864" y="3331757"/>
              <a:chExt cx="734716" cy="511287"/>
            </a:xfrm>
          </p:grpSpPr>
          <p:pic>
            <p:nvPicPr>
              <p:cNvPr id="107" name="Elemento grafico 106">
                <a:extLst>
                  <a:ext uri="{FF2B5EF4-FFF2-40B4-BE49-F238E27FC236}">
                    <a16:creationId xmlns:a16="http://schemas.microsoft.com/office/drawing/2014/main" id="{45D76C7C-4424-7AEC-24CA-D887BA3B3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689D832E-EA0E-0183-C7F6-0BFC6B1B588B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34716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58CD2584-B8CF-407B-626F-74CC2282D3FF}"/>
                </a:ext>
              </a:extLst>
            </p:cNvPr>
            <p:cNvGrpSpPr/>
            <p:nvPr/>
          </p:nvGrpSpPr>
          <p:grpSpPr>
            <a:xfrm>
              <a:off x="8128412" y="4465678"/>
              <a:ext cx="543739" cy="494330"/>
              <a:chOff x="3509129" y="3329854"/>
              <a:chExt cx="575290" cy="513190"/>
            </a:xfrm>
          </p:grpSpPr>
          <p:pic>
            <p:nvPicPr>
              <p:cNvPr id="105" name="Elemento grafico 104">
                <a:extLst>
                  <a:ext uri="{FF2B5EF4-FFF2-40B4-BE49-F238E27FC236}">
                    <a16:creationId xmlns:a16="http://schemas.microsoft.com/office/drawing/2014/main" id="{26B0DD11-D2E3-0D53-2670-9CF5DB1E2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4F6572BA-A292-38F0-0CF6-9C9FA0E212E3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75290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DF26FE7F-FD5E-1B07-91F8-24662358FE98}"/>
                </a:ext>
              </a:extLst>
            </p:cNvPr>
            <p:cNvGrpSpPr/>
            <p:nvPr/>
          </p:nvGrpSpPr>
          <p:grpSpPr>
            <a:xfrm>
              <a:off x="8784674" y="4465678"/>
              <a:ext cx="383794" cy="494330"/>
              <a:chOff x="4236809" y="3329854"/>
              <a:chExt cx="406064" cy="513190"/>
            </a:xfrm>
          </p:grpSpPr>
          <p:pic>
            <p:nvPicPr>
              <p:cNvPr id="103" name="Elemento grafico 102">
                <a:extLst>
                  <a:ext uri="{FF2B5EF4-FFF2-40B4-BE49-F238E27FC236}">
                    <a16:creationId xmlns:a16="http://schemas.microsoft.com/office/drawing/2014/main" id="{3CA256F2-63A5-1015-5A69-64F82D7F9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A7A9CEA-88F2-A898-20CD-3EF27B5DD274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88728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F46E036-6773-E93B-CD20-909189665F43}"/>
                </a:ext>
              </a:extLst>
            </p:cNvPr>
            <p:cNvGrpSpPr/>
            <p:nvPr/>
          </p:nvGrpSpPr>
          <p:grpSpPr>
            <a:xfrm>
              <a:off x="9273744" y="4465678"/>
              <a:ext cx="564578" cy="494330"/>
              <a:chOff x="4787369" y="3329854"/>
              <a:chExt cx="597339" cy="513190"/>
            </a:xfrm>
          </p:grpSpPr>
          <p:pic>
            <p:nvPicPr>
              <p:cNvPr id="101" name="Elemento grafico 100">
                <a:extLst>
                  <a:ext uri="{FF2B5EF4-FFF2-40B4-BE49-F238E27FC236}">
                    <a16:creationId xmlns:a16="http://schemas.microsoft.com/office/drawing/2014/main" id="{367BFAEC-CAF9-D580-E871-1AE0FD3B2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02" name="CasellaDiTesto 101">
                <a:extLst>
                  <a:ext uri="{FF2B5EF4-FFF2-40B4-BE49-F238E27FC236}">
                    <a16:creationId xmlns:a16="http://schemas.microsoft.com/office/drawing/2014/main" id="{24A01436-20D6-2618-0EC5-30F09F5DB5A7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97339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9C5B8FC3-D91E-875E-BC00-5640917E4F8B}"/>
                </a:ext>
              </a:extLst>
            </p:cNvPr>
            <p:cNvGrpSpPr/>
            <p:nvPr/>
          </p:nvGrpSpPr>
          <p:grpSpPr>
            <a:xfrm>
              <a:off x="10893224" y="4464578"/>
              <a:ext cx="776028" cy="504000"/>
              <a:chOff x="10906735" y="4464578"/>
              <a:chExt cx="805636" cy="523229"/>
            </a:xfrm>
          </p:grpSpPr>
          <p:pic>
            <p:nvPicPr>
              <p:cNvPr id="99" name="Picture 2">
                <a:extLst>
                  <a:ext uri="{FF2B5EF4-FFF2-40B4-BE49-F238E27FC236}">
                    <a16:creationId xmlns:a16="http://schemas.microsoft.com/office/drawing/2014/main" id="{77856341-3736-53AD-8DEC-3282A63695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3580" y="4464578"/>
                <a:ext cx="411946" cy="32372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</p:pic>
          <p:sp>
            <p:nvSpPr>
              <p:cNvPr id="100" name="CasellaDiTesto 99">
                <a:extLst>
                  <a:ext uri="{FF2B5EF4-FFF2-40B4-BE49-F238E27FC236}">
                    <a16:creationId xmlns:a16="http://schemas.microsoft.com/office/drawing/2014/main" id="{916B75A0-EB06-2BA3-8A73-C259700EA4E9}"/>
                  </a:ext>
                </a:extLst>
              </p:cNvPr>
              <p:cNvSpPr txBox="1"/>
              <p:nvPr/>
            </p:nvSpPr>
            <p:spPr>
              <a:xfrm>
                <a:off x="10906735" y="4772363"/>
                <a:ext cx="8056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931D410C-3250-BB66-0368-E63BFAC53629}"/>
                </a:ext>
              </a:extLst>
            </p:cNvPr>
            <p:cNvGrpSpPr/>
            <p:nvPr/>
          </p:nvGrpSpPr>
          <p:grpSpPr>
            <a:xfrm>
              <a:off x="10348397" y="4465678"/>
              <a:ext cx="655949" cy="494330"/>
              <a:chOff x="10320709" y="4465719"/>
              <a:chExt cx="680976" cy="513190"/>
            </a:xfrm>
          </p:grpSpPr>
          <p:pic>
            <p:nvPicPr>
              <p:cNvPr id="97" name="Elemento grafico 96">
                <a:extLst>
                  <a:ext uri="{FF2B5EF4-FFF2-40B4-BE49-F238E27FC236}">
                    <a16:creationId xmlns:a16="http://schemas.microsoft.com/office/drawing/2014/main" id="{428E8786-D341-2099-D327-0E6B60CE2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457055" y="4465719"/>
                <a:ext cx="396102" cy="319159"/>
              </a:xfrm>
              <a:prstGeom prst="rect">
                <a:avLst/>
              </a:prstGeom>
            </p:spPr>
          </p:pic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F02296EE-A255-8632-1706-6488426B1664}"/>
                  </a:ext>
                </a:extLst>
              </p:cNvPr>
              <p:cNvSpPr txBox="1"/>
              <p:nvPr/>
            </p:nvSpPr>
            <p:spPr>
              <a:xfrm>
                <a:off x="10320709" y="4771221"/>
                <a:ext cx="680976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1A414F32-A306-05DF-2C4C-DDA0C3B8B6FB}"/>
                </a:ext>
              </a:extLst>
            </p:cNvPr>
            <p:cNvGrpSpPr/>
            <p:nvPr/>
          </p:nvGrpSpPr>
          <p:grpSpPr>
            <a:xfrm>
              <a:off x="9780757" y="4465678"/>
              <a:ext cx="675185" cy="494330"/>
              <a:chOff x="5369200" y="3329854"/>
              <a:chExt cx="714364" cy="513190"/>
            </a:xfrm>
          </p:grpSpPr>
          <p:pic>
            <p:nvPicPr>
              <p:cNvPr id="95" name="Elemento grafico 94">
                <a:extLst>
                  <a:ext uri="{FF2B5EF4-FFF2-40B4-BE49-F238E27FC236}">
                    <a16:creationId xmlns:a16="http://schemas.microsoft.com/office/drawing/2014/main" id="{765EC7F4-EC8F-CA46-9357-100F3924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E5F89192-A70A-CCEE-8E99-5EF808D45C42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714364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pic>
        <p:nvPicPr>
          <p:cNvPr id="109" name="Elemento grafico 108">
            <a:extLst>
              <a:ext uri="{FF2B5EF4-FFF2-40B4-BE49-F238E27FC236}">
                <a16:creationId xmlns:a16="http://schemas.microsoft.com/office/drawing/2014/main" id="{31742F3C-6DE8-8558-9CF3-47B65B7C56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169721" flipV="1">
            <a:off x="5662799" y="1863916"/>
            <a:ext cx="2051880" cy="1796578"/>
          </a:xfrm>
          <a:prstGeom prst="rect">
            <a:avLst/>
          </a:prstGeom>
        </p:spPr>
      </p:pic>
      <p:sp>
        <p:nvSpPr>
          <p:cNvPr id="110" name="Rettangolo 109">
            <a:extLst>
              <a:ext uri="{FF2B5EF4-FFF2-40B4-BE49-F238E27FC236}">
                <a16:creationId xmlns:a16="http://schemas.microsoft.com/office/drawing/2014/main" id="{F06AC7FD-B251-8410-201A-0CE8F9170213}"/>
              </a:ext>
            </a:extLst>
          </p:cNvPr>
          <p:cNvSpPr/>
          <p:nvPr/>
        </p:nvSpPr>
        <p:spPr>
          <a:xfrm>
            <a:off x="10224584" y="2871286"/>
            <a:ext cx="189345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pPr fontAlgn="b"/>
            <a:r>
              <a:rPr lang="it-IT" sz="950" dirty="0"/>
              <a:t>25-34 anni </a:t>
            </a:r>
            <a:r>
              <a:rPr lang="it-IT" sz="950" b="1" dirty="0"/>
              <a:t>58%</a:t>
            </a:r>
          </a:p>
          <a:p>
            <a:pPr fontAlgn="b"/>
            <a:r>
              <a:rPr lang="it-IT" sz="950" dirty="0"/>
              <a:t>Visitato l'Italia più volte </a:t>
            </a:r>
            <a:r>
              <a:rPr lang="it-IT" sz="950" b="1" dirty="0"/>
              <a:t>54%</a:t>
            </a:r>
          </a:p>
          <a:p>
            <a:pPr fontAlgn="b"/>
            <a:r>
              <a:rPr lang="it-IT" sz="950" dirty="0"/>
              <a:t>Acquistano beni di lusso  </a:t>
            </a:r>
            <a:r>
              <a:rPr lang="it-IT" sz="950" b="1" dirty="0"/>
              <a:t>52%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02D5AEC-42E9-CCF1-92D9-F28FEA16CCD8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74BAE9F-BF2D-619C-7B7C-7011782A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C9C68EC-A4B0-68E6-8589-0C21AC62380D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5BACF15A-0AA0-7027-1BD8-6EB3D91CA0BA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Titolo 11">
            <a:extLst>
              <a:ext uri="{FF2B5EF4-FFF2-40B4-BE49-F238E27FC236}">
                <a16:creationId xmlns:a16="http://schemas.microsoft.com/office/drawing/2014/main" id="{18F1C33D-5361-7FE1-12D5-5E6C7BC7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conoscenza ed esperienza di utilizzo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4DD3D90-AE14-0048-CA66-1EC3B3BC62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642" y="706920"/>
            <a:ext cx="11626228" cy="646331"/>
          </a:xfrm>
        </p:spPr>
        <p:txBody>
          <a:bodyPr/>
          <a:lstStyle/>
          <a:p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conosciuta da 4 italo-discendenti su 10: nella maggior parte dei casi si tratta di una conoscenza di tipo nominale, mentre poco più di 1 su 10 dichiara di conoscerla bene, ma l’esperienza diretta di utilizzo risulta ancora limitata. La notorietà è più elevata nel Regno Unito e in Argentina, così come tra i più giovani e tra chi ha visitato l’Italia più volte.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1E8AA6-5444-DCD5-0EB9-63D26CADD59E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41852734-5C51-3386-91E2-E3176ECCE5CE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E502699-C8FD-D908-0FF1-2531133C05E8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864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5DBE1-4ABB-DFA5-7436-F22C823C2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20851-A3EC-22CC-2336-CFBA2FA3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24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ECF5ED52-7664-22D3-EF0C-68E16132280D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25.1 Quanto sei soddisfatto dell'esperienza con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che hanno usufruito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N=123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2EDA6A0-9D91-D064-D914-A44C8B3FB8A2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8CAF134-BCF1-4321-4DED-B3718DD5C023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BEC180-79DE-6755-C377-CE91E9590445}"/>
              </a:ext>
            </a:extLst>
          </p:cNvPr>
          <p:cNvSpPr txBox="1"/>
          <p:nvPr/>
        </p:nvSpPr>
        <p:spPr>
          <a:xfrm>
            <a:off x="4592269" y="1703853"/>
            <a:ext cx="14366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593873B-CB51-7262-6739-9852C3CEDCA1}"/>
              </a:ext>
            </a:extLst>
          </p:cNvPr>
          <p:cNvSpPr/>
          <p:nvPr/>
        </p:nvSpPr>
        <p:spPr>
          <a:xfrm>
            <a:off x="6220650" y="2424587"/>
            <a:ext cx="4835667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A8DEFDB-15B3-4638-08E1-A537573A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06287"/>
              </p:ext>
            </p:extLst>
          </p:nvPr>
        </p:nvGraphicFramePr>
        <p:xfrm>
          <a:off x="6399979" y="3048037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11" name="Gruppo 10">
            <a:extLst>
              <a:ext uri="{FF2B5EF4-FFF2-40B4-BE49-F238E27FC236}">
                <a16:creationId xmlns:a16="http://schemas.microsoft.com/office/drawing/2014/main" id="{02B12862-5CC1-BAA9-0B59-5BB367A40BB3}"/>
              </a:ext>
            </a:extLst>
          </p:cNvPr>
          <p:cNvGrpSpPr/>
          <p:nvPr/>
        </p:nvGrpSpPr>
        <p:grpSpPr>
          <a:xfrm>
            <a:off x="6331153" y="2568599"/>
            <a:ext cx="4663501" cy="507840"/>
            <a:chOff x="6160807" y="3049417"/>
            <a:chExt cx="4663501" cy="50784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2504405-C612-39C0-396B-72FC47471A46}"/>
                </a:ext>
              </a:extLst>
            </p:cNvPr>
            <p:cNvGrpSpPr/>
            <p:nvPr/>
          </p:nvGrpSpPr>
          <p:grpSpPr>
            <a:xfrm>
              <a:off x="6160807" y="3051510"/>
              <a:ext cx="732893" cy="503654"/>
              <a:chOff x="2764864" y="3331757"/>
              <a:chExt cx="746924" cy="503654"/>
            </a:xfrm>
          </p:grpSpPr>
          <p:pic>
            <p:nvPicPr>
              <p:cNvPr id="35" name="Elemento grafico 34">
                <a:extLst>
                  <a:ext uri="{FF2B5EF4-FFF2-40B4-BE49-F238E27FC236}">
                    <a16:creationId xmlns:a16="http://schemas.microsoft.com/office/drawing/2014/main" id="{34116FB2-5A07-B92F-69D6-3E1A45CBA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F4E5630E-4295-D99B-3B67-DAD3A3EF059E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702BBEB-210D-9CEA-8FEE-99752D1796FB}"/>
                </a:ext>
              </a:extLst>
            </p:cNvPr>
            <p:cNvGrpSpPr/>
            <p:nvPr/>
          </p:nvGrpSpPr>
          <p:grpSpPr>
            <a:xfrm>
              <a:off x="6891176" y="3050558"/>
              <a:ext cx="582211" cy="505557"/>
              <a:chOff x="3509129" y="3329854"/>
              <a:chExt cx="593356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40A8C73B-3A97-2AE6-6FDE-97A31C900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FD6765A-D2A5-8AE6-B1D2-4F2C642547A5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DA15E99D-5BD6-ED23-1979-55BC6F5E166A}"/>
                </a:ext>
              </a:extLst>
            </p:cNvPr>
            <p:cNvGrpSpPr/>
            <p:nvPr/>
          </p:nvGrpSpPr>
          <p:grpSpPr>
            <a:xfrm>
              <a:off x="7613295" y="3050558"/>
              <a:ext cx="422890" cy="505557"/>
              <a:chOff x="4236809" y="3329854"/>
              <a:chExt cx="430986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8508B995-5812-DE9C-B0E4-E1BB097DD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BFC79A6-8F81-6EBB-000B-3545B6404D86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86C8CF7-2577-DA31-FDCC-4FB51722B2B3}"/>
                </a:ext>
              </a:extLst>
            </p:cNvPr>
            <p:cNvGrpSpPr/>
            <p:nvPr/>
          </p:nvGrpSpPr>
          <p:grpSpPr>
            <a:xfrm>
              <a:off x="8182281" y="3050558"/>
              <a:ext cx="603050" cy="505557"/>
              <a:chOff x="4787369" y="3329854"/>
              <a:chExt cx="614594" cy="505557"/>
            </a:xfrm>
          </p:grpSpPr>
          <p:pic>
            <p:nvPicPr>
              <p:cNvPr id="25" name="Elemento grafico 24">
                <a:extLst>
                  <a:ext uri="{FF2B5EF4-FFF2-40B4-BE49-F238E27FC236}">
                    <a16:creationId xmlns:a16="http://schemas.microsoft.com/office/drawing/2014/main" id="{B3E53190-95A7-AD70-A3FF-8F444D8393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4DD56FF-A353-4C9A-7B46-6F906300D67B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6145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CANADA*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F64B0B82-6D73-77FA-9F73-17A5C428CDE9}"/>
                </a:ext>
              </a:extLst>
            </p:cNvPr>
            <p:cNvGrpSpPr/>
            <p:nvPr/>
          </p:nvGrpSpPr>
          <p:grpSpPr>
            <a:xfrm>
              <a:off x="10006455" y="3049417"/>
              <a:ext cx="817853" cy="507840"/>
              <a:chOff x="6605516" y="3327571"/>
              <a:chExt cx="833509" cy="507840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70F809F-50EC-08A6-95EE-7611DA68A5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DA96E78-8A77-2634-E8C8-2B6DE29822F6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83350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UNITO*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05BD8CA2-4480-CE66-9C99-C9B4BF65F8F2}"/>
                </a:ext>
              </a:extLst>
            </p:cNvPr>
            <p:cNvGrpSpPr/>
            <p:nvPr/>
          </p:nvGrpSpPr>
          <p:grpSpPr>
            <a:xfrm>
              <a:off x="9420427" y="3050558"/>
              <a:ext cx="694421" cy="505557"/>
              <a:chOff x="6013439" y="3329854"/>
              <a:chExt cx="707714" cy="505557"/>
            </a:xfrm>
          </p:grpSpPr>
          <p:pic>
            <p:nvPicPr>
              <p:cNvPr id="21" name="Elemento grafico 20">
                <a:extLst>
                  <a:ext uri="{FF2B5EF4-FFF2-40B4-BE49-F238E27FC236}">
                    <a16:creationId xmlns:a16="http://schemas.microsoft.com/office/drawing/2014/main" id="{24E4C13E-CE33-64ED-72CB-D5FC4B9C1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CA89BFE-ACEB-7101-3E50-15B9355B717D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70771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GERMANIA*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DF8B62E9-4054-876B-3CB9-3824B8BD8DC4}"/>
                </a:ext>
              </a:extLst>
            </p:cNvPr>
            <p:cNvGrpSpPr/>
            <p:nvPr/>
          </p:nvGrpSpPr>
          <p:grpSpPr>
            <a:xfrm>
              <a:off x="8759674" y="3050558"/>
              <a:ext cx="713657" cy="505557"/>
              <a:chOff x="5369200" y="3329854"/>
              <a:chExt cx="727318" cy="505557"/>
            </a:xfrm>
          </p:grpSpPr>
          <p:pic>
            <p:nvPicPr>
              <p:cNvPr id="19" name="Elemento grafico 18">
                <a:extLst>
                  <a:ext uri="{FF2B5EF4-FFF2-40B4-BE49-F238E27FC236}">
                    <a16:creationId xmlns:a16="http://schemas.microsoft.com/office/drawing/2014/main" id="{3B6434CB-6125-873B-3447-44F3ADF44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D4F7713-519B-FCF8-00FF-10E5CC0F7D8E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72731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AUSTRALIA*</a:t>
                </a:r>
                <a:endParaRPr lang="it-IT" sz="1200" b="1" dirty="0"/>
              </a:p>
            </p:txBody>
          </p:sp>
        </p:grpSp>
      </p:grpSp>
      <p:graphicFrame>
        <p:nvGraphicFramePr>
          <p:cNvPr id="45" name="Graphique 4">
            <a:extLst>
              <a:ext uri="{FF2B5EF4-FFF2-40B4-BE49-F238E27FC236}">
                <a16:creationId xmlns:a16="http://schemas.microsoft.com/office/drawing/2014/main" id="{236174BC-E329-4B30-1A4C-C2C8A353BF75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8156CCC-71CE-4259-3638-DD69C18183B6}"/>
              </a:ext>
            </a:extLst>
          </p:cNvPr>
          <p:cNvSpPr txBox="1"/>
          <p:nvPr/>
        </p:nvSpPr>
        <p:spPr>
          <a:xfrm>
            <a:off x="11235882" y="5835698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DEE0EB66-D030-DA07-EF81-5C0EC30BE24C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242E3ACC-3AB3-A6C6-3679-A394D6AF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35073785-CED6-A6DB-97E3-228752C40C76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43" name="Rettangolo con angoli arrotondati 42">
              <a:extLst>
                <a:ext uri="{FF2B5EF4-FFF2-40B4-BE49-F238E27FC236}">
                  <a16:creationId xmlns:a16="http://schemas.microsoft.com/office/drawing/2014/main" id="{00B01909-C85F-56C8-8E21-742BAA74D748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Titolo 28">
            <a:extLst>
              <a:ext uri="{FF2B5EF4-FFF2-40B4-BE49-F238E27FC236}">
                <a16:creationId xmlns:a16="http://schemas.microsoft.com/office/drawing/2014/main" id="{97FFF194-FFB5-9167-8D90-5A8750C7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soddisfazione per il servizio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BF3381BB-AB70-7B2A-3C70-879227F1B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938" y="801343"/>
            <a:ext cx="11626228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Tutti gli italo-discendenti che hanno utilizzato il servizio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esprimono una valutazione positiva dell’esperienza. In particolare, 3 intervistati su 10 si dichiarano molto soddisfatti.</a:t>
            </a:r>
          </a:p>
        </p:txBody>
      </p:sp>
      <p:pic>
        <p:nvPicPr>
          <p:cNvPr id="32" name="Elemento grafico 31">
            <a:extLst>
              <a:ext uri="{FF2B5EF4-FFF2-40B4-BE49-F238E27FC236}">
                <a16:creationId xmlns:a16="http://schemas.microsoft.com/office/drawing/2014/main" id="{AD5D999E-E9A8-D8BA-7F02-280E9E58EF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3C0FFBA6-E7B1-B2AC-D6D6-F0FDD01E87EF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DAFC6D51-D2BD-0C23-4C2F-EC1817CD6C4B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93DA8945-2A78-ADDA-F2B9-30B5ADD5D1ED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8825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A50A55-FCA0-A935-7B07-AAB2A1C7B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un angolo arrotondato 1">
            <a:extLst>
              <a:ext uri="{FF2B5EF4-FFF2-40B4-BE49-F238E27FC236}">
                <a16:creationId xmlns:a16="http://schemas.microsoft.com/office/drawing/2014/main" id="{8B80C45D-148E-957F-AE98-885282EE57EC}"/>
              </a:ext>
            </a:extLst>
          </p:cNvPr>
          <p:cNvSpPr/>
          <p:nvPr/>
        </p:nvSpPr>
        <p:spPr>
          <a:xfrm rot="16200000" flipV="1">
            <a:off x="5084064" y="-3900051"/>
            <a:ext cx="1252728" cy="11420856"/>
          </a:xfrm>
          <a:prstGeom prst="round1Rect">
            <a:avLst>
              <a:gd name="adj" fmla="val 2761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657A9221-8DDB-C643-E06C-4B6E4CE766EF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25.2 Quali aspetti ti hanno soddisfatto maggiormente?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soddisfatti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N=122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2A66394-C9D2-EA62-914E-D70B735599EE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27FA6ED-256E-9721-5A9C-16717C2D1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D1EB2AD-36AF-4856-203B-A14BED2E10EB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B65E1CF4-0AA0-4099-0158-52584EC59B5B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Titolo 11">
            <a:extLst>
              <a:ext uri="{FF2B5EF4-FFF2-40B4-BE49-F238E27FC236}">
                <a16:creationId xmlns:a16="http://schemas.microsoft.com/office/drawing/2014/main" id="{6DC8E0C1-EAB4-C9AA-FCFE-8AAA20F8494E}"/>
              </a:ext>
            </a:extLst>
          </p:cNvPr>
          <p:cNvSpPr txBox="1">
            <a:spLocks/>
          </p:cNvSpPr>
          <p:nvPr/>
        </p:nvSpPr>
        <p:spPr>
          <a:xfrm>
            <a:off x="235094" y="167108"/>
            <a:ext cx="11326092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 err="1"/>
              <a:t>Italea</a:t>
            </a:r>
            <a:r>
              <a:rPr lang="it-IT" dirty="0"/>
              <a:t>: aspetti del servizio che soddisfano</a:t>
            </a:r>
            <a:br>
              <a:rPr lang="it-IT" dirty="0"/>
            </a:br>
            <a:r>
              <a:rPr lang="it-IT" sz="2000" b="0" dirty="0">
                <a:latin typeface="SempioneGrotesk"/>
                <a:ea typeface="+mn-ea"/>
                <a:cs typeface="+mn-cs"/>
              </a:rPr>
              <a:t>- Risposte spontanee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9606B2-56B8-9A4A-2F88-0B04D3490CC9}"/>
              </a:ext>
            </a:extLst>
          </p:cNvPr>
          <p:cNvSpPr txBox="1"/>
          <p:nvPr/>
        </p:nvSpPr>
        <p:spPr>
          <a:xfrm>
            <a:off x="167158" y="1348218"/>
            <a:ext cx="11086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Per gli italo-discendenti </a:t>
            </a:r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LA SODDISFAZIONE È FORTEMENTE LEGATA ALLA SFERA IDENTITARIA ED EMOTIVA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: il servizio è vissuto come </a:t>
            </a:r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uno strumento di riconnessione con le proprie radici e la storia familiare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. Accompagnamento, supporto umano e legittimazione dell’appartenenza culturale sono elementi centrali nella valutazione positiva dell’esperienza.</a:t>
            </a:r>
          </a:p>
          <a:p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Più in dettaglio, il progetto soddisfa per: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8B4D9A9-136C-A879-9746-05E511F5BA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262871">
            <a:off x="10766674" y="2152286"/>
            <a:ext cx="840202" cy="84020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6A37D0-B3EA-BCF7-0F8B-2F3614AB8DA6}"/>
              </a:ext>
            </a:extLst>
          </p:cNvPr>
          <p:cNvSpPr txBox="1"/>
          <p:nvPr/>
        </p:nvSpPr>
        <p:spPr>
          <a:xfrm>
            <a:off x="611614" y="2625769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Riconnessione con le radici / identità</a:t>
            </a:r>
          </a:p>
          <a:p>
            <a:r>
              <a:rPr lang="it-IT" sz="1300" dirty="0"/>
              <a:t>Il servizio è vissuto come un mezzo per riscoprire, confermare e valorizzare la propria appartenenza culturale.</a:t>
            </a:r>
            <a:endParaRPr lang="it-IT" sz="13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D8388A-021E-8D63-2063-817F0E3B46C4}"/>
              </a:ext>
            </a:extLst>
          </p:cNvPr>
          <p:cNvSpPr txBox="1"/>
          <p:nvPr/>
        </p:nvSpPr>
        <p:spPr>
          <a:xfrm>
            <a:off x="611614" y="3889799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Supporto umano e accompagnamento</a:t>
            </a:r>
          </a:p>
          <a:p>
            <a:r>
              <a:rPr lang="it-IT" sz="1300" dirty="0"/>
              <a:t>La soddisfazione è fortemente legata alla sensazione di essere seguiti, aiutati e compresi lungo tutto il percorso.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4F8205C-9B0B-BAA1-5673-F0A94231D066}"/>
              </a:ext>
            </a:extLst>
          </p:cNvPr>
          <p:cNvSpPr txBox="1"/>
          <p:nvPr/>
        </p:nvSpPr>
        <p:spPr>
          <a:xfrm>
            <a:off x="611614" y="5139527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Genealogia e ricerca famigliare concreta</a:t>
            </a:r>
          </a:p>
          <a:p>
            <a:r>
              <a:rPr lang="it-IT" sz="1300" dirty="0"/>
              <a:t>La possibilità di ricostruire l’albero genealogico e accedere a documenti e luoghi di origine è un pilastro dell’esperienza.</a:t>
            </a:r>
            <a:endParaRPr lang="it-IT" sz="13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3950601-FC9F-4660-AC85-B7A79D2B1659}"/>
              </a:ext>
            </a:extLst>
          </p:cNvPr>
          <p:cNvSpPr txBox="1"/>
          <p:nvPr/>
        </p:nvSpPr>
        <p:spPr>
          <a:xfrm>
            <a:off x="6492461" y="2625769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Affidabilità, organizzazione, facilità d'uso</a:t>
            </a:r>
          </a:p>
          <a:p>
            <a:r>
              <a:rPr lang="it-IT" sz="1300" dirty="0"/>
              <a:t>Una struttura chiara e ben organizzata è fondamentale per creare fiducia e rendere l’esperienza serena.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6423975-63A0-390A-66FA-025741A674BC}"/>
              </a:ext>
            </a:extLst>
          </p:cNvPr>
          <p:cNvSpPr txBox="1"/>
          <p:nvPr/>
        </p:nvSpPr>
        <p:spPr>
          <a:xfrm>
            <a:off x="6492461" y="3889799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Esperienza culturale come estensione delle radici</a:t>
            </a:r>
          </a:p>
          <a:p>
            <a:r>
              <a:rPr lang="it-IT" sz="1300" dirty="0"/>
              <a:t>Cibo, borghi, tradizioni e storia sono vissuti come un modo per rendere tangibile il legame con le proprie origini.</a:t>
            </a:r>
            <a:endParaRPr lang="it-IT" sz="1300" b="1" dirty="0"/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F672E4F2-088C-C1BE-1E42-F1D31FC398E0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82" y="2679064"/>
            <a:ext cx="216000" cy="159158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C969E07B-18B2-D1BC-9A89-DCD94CB6598D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82" y="3934373"/>
            <a:ext cx="216000" cy="159158"/>
          </a:xfrm>
          <a:prstGeom prst="rect">
            <a:avLst/>
          </a:prstGeom>
        </p:spPr>
      </p:pic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90350ED7-6B73-27BE-8F65-746AEB00F5D2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282" y="5189683"/>
            <a:ext cx="216000" cy="159158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DBA89887-34D9-16CA-5DE0-3177A7664EF6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599" y="2679064"/>
            <a:ext cx="216000" cy="159158"/>
          </a:xfrm>
          <a:prstGeom prst="rect">
            <a:avLst/>
          </a:prstGeom>
        </p:spPr>
      </p:pic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B1F994D1-D140-23A9-E318-78BCD8E03911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5599" y="3934373"/>
            <a:ext cx="216000" cy="159158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9AC6846F-E878-F8F3-7BFD-6F5356E7FB4A}"/>
              </a:ext>
            </a:extLst>
          </p:cNvPr>
          <p:cNvCxnSpPr>
            <a:cxnSpLocks/>
          </p:cNvCxnSpPr>
          <p:nvPr/>
        </p:nvCxnSpPr>
        <p:spPr>
          <a:xfrm>
            <a:off x="5907741" y="2679064"/>
            <a:ext cx="0" cy="31916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magine 60">
            <a:extLst>
              <a:ext uri="{FF2B5EF4-FFF2-40B4-BE49-F238E27FC236}">
                <a16:creationId xmlns:a16="http://schemas.microsoft.com/office/drawing/2014/main" id="{830E0F76-AF62-C1B8-3BEA-A0FAFD341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823" y="2615492"/>
            <a:ext cx="422875" cy="311592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0C0E26D7-3058-9B30-EC04-E8F1719D0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598" y="2615492"/>
            <a:ext cx="330139" cy="311592"/>
          </a:xfrm>
          <a:prstGeom prst="rect">
            <a:avLst/>
          </a:prstGeom>
        </p:spPr>
      </p:pic>
      <p:pic>
        <p:nvPicPr>
          <p:cNvPr id="63" name="Immagine 62">
            <a:extLst>
              <a:ext uri="{FF2B5EF4-FFF2-40B4-BE49-F238E27FC236}">
                <a16:creationId xmlns:a16="http://schemas.microsoft.com/office/drawing/2014/main" id="{8280EFAC-1167-158A-782B-9B00F0620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8893" y="3844140"/>
            <a:ext cx="241113" cy="311592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8F8E6821-A9C7-688D-12B2-CA40C45FE4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737" y="2616822"/>
            <a:ext cx="400619" cy="311592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DB0EB614-6D17-1FB3-C6F0-559251183F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0057" y="3857430"/>
            <a:ext cx="474808" cy="311592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6534E714-0FDD-DE6A-7459-508303094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207" y="3857334"/>
            <a:ext cx="422875" cy="311592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DE58090-DDC0-215C-1526-AC50C06C76FC}"/>
              </a:ext>
            </a:extLst>
          </p:cNvPr>
          <p:cNvSpPr txBox="1"/>
          <p:nvPr/>
        </p:nvSpPr>
        <p:spPr>
          <a:xfrm>
            <a:off x="679978" y="3239203"/>
            <a:ext cx="4643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“Aiuta a mettermi in contatto con la mia ascendenza”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(Canada)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“Mi interessa il massimo avvicinamento possibile ai miei antenati”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(Argentina)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19A2FEE2-E9F3-FFB0-5798-89C7DC56A6BA}"/>
              </a:ext>
            </a:extLst>
          </p:cNvPr>
          <p:cNvSpPr txBox="1"/>
          <p:nvPr/>
        </p:nvSpPr>
        <p:spPr>
          <a:xfrm>
            <a:off x="679978" y="4495168"/>
            <a:ext cx="41546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“Sono stati con me per tutta la durata del soggiorno”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(Regno Unito)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“Sono stata accolta e aiutata molto bene in tutto”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(Brasile)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7BE6C9B7-0FEA-102D-BF80-029781433813}"/>
              </a:ext>
            </a:extLst>
          </p:cNvPr>
          <p:cNvSpPr txBox="1"/>
          <p:nvPr/>
        </p:nvSpPr>
        <p:spPr>
          <a:xfrm>
            <a:off x="785233" y="5742405"/>
            <a:ext cx="41546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“Aiuta a trovare documenti familiari”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(Argentina)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“Con l’aiuto nella costruzione dell’albero genealogico”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(Brasile)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48939A27-323A-5FD9-72D8-CD43FB40247E}"/>
              </a:ext>
            </a:extLst>
          </p:cNvPr>
          <p:cNvSpPr txBox="1"/>
          <p:nvPr/>
        </p:nvSpPr>
        <p:spPr>
          <a:xfrm>
            <a:off x="6549529" y="3239203"/>
            <a:ext cx="48404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“L’organizzazione è molto buona, soddisfa tutte le aspettative”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(Argentina)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“Una gestione semplice, diretta e veloce”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(Germania)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EEC55970-398F-60CF-6F88-E1835379522D}"/>
              </a:ext>
            </a:extLst>
          </p:cNvPr>
          <p:cNvSpPr txBox="1"/>
          <p:nvPr/>
        </p:nvSpPr>
        <p:spPr>
          <a:xfrm>
            <a:off x="6549529" y="4495168"/>
            <a:ext cx="54183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“Mi piace la vita tranquilla dei paesi d’Italia… la loro storia è coinvolgente”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(Argentina) 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 esperienze culturali, il cibo e il vino locali, l’opportunità di conoscere meglio le tradizioni e il patrimonio italiano”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(Regno Unito)</a:t>
            </a:r>
          </a:p>
        </p:txBody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E33B6476-6A53-6C63-ECF9-8FE64BB36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4130" y="3857334"/>
            <a:ext cx="474808" cy="311592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9CCD6A96-4ED4-F3D5-F630-213DF502D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39" y="3856392"/>
            <a:ext cx="422875" cy="311592"/>
          </a:xfrm>
          <a:prstGeom prst="rect">
            <a:avLst/>
          </a:prstGeom>
        </p:spPr>
      </p:pic>
      <p:pic>
        <p:nvPicPr>
          <p:cNvPr id="84" name="Immagine 83">
            <a:extLst>
              <a:ext uri="{FF2B5EF4-FFF2-40B4-BE49-F238E27FC236}">
                <a16:creationId xmlns:a16="http://schemas.microsoft.com/office/drawing/2014/main" id="{EE5B0AE6-259E-AC8B-9406-A0C8E7ABE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514" y="3856392"/>
            <a:ext cx="330139" cy="311592"/>
          </a:xfrm>
          <a:prstGeom prst="rect">
            <a:avLst/>
          </a:prstGeom>
        </p:spPr>
      </p:pic>
      <p:pic>
        <p:nvPicPr>
          <p:cNvPr id="85" name="Immagine 84">
            <a:extLst>
              <a:ext uri="{FF2B5EF4-FFF2-40B4-BE49-F238E27FC236}">
                <a16:creationId xmlns:a16="http://schemas.microsoft.com/office/drawing/2014/main" id="{1B61FED8-A83B-B040-E10E-17DC9B949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5434" y="5102703"/>
            <a:ext cx="411747" cy="311592"/>
          </a:xfrm>
          <a:prstGeom prst="rect">
            <a:avLst/>
          </a:prstGeom>
        </p:spPr>
      </p:pic>
      <p:pic>
        <p:nvPicPr>
          <p:cNvPr id="86" name="Immagine 85">
            <a:extLst>
              <a:ext uri="{FF2B5EF4-FFF2-40B4-BE49-F238E27FC236}">
                <a16:creationId xmlns:a16="http://schemas.microsoft.com/office/drawing/2014/main" id="{4E04B647-EC9F-9949-A839-250CA987B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612" y="5102703"/>
            <a:ext cx="422875" cy="311592"/>
          </a:xfrm>
          <a:prstGeom prst="rect">
            <a:avLst/>
          </a:prstGeom>
        </p:spPr>
      </p:pic>
      <p:pic>
        <p:nvPicPr>
          <p:cNvPr id="87" name="Immagine 86">
            <a:extLst>
              <a:ext uri="{FF2B5EF4-FFF2-40B4-BE49-F238E27FC236}">
                <a16:creationId xmlns:a16="http://schemas.microsoft.com/office/drawing/2014/main" id="{81A51659-B49A-AF73-D494-6ED263E3C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387" y="5102703"/>
            <a:ext cx="330139" cy="311592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62425424-79F3-1752-8300-1499D4E0B1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4348" y="2575787"/>
            <a:ext cx="341268" cy="311592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AE7F24DC-FB64-93FD-2269-B26A01EEEF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2571" y="2584571"/>
            <a:ext cx="411747" cy="311592"/>
          </a:xfrm>
          <a:prstGeom prst="rect">
            <a:avLst/>
          </a:prstGeom>
        </p:spPr>
      </p:pic>
      <p:pic>
        <p:nvPicPr>
          <p:cNvPr id="90" name="Immagine 89">
            <a:extLst>
              <a:ext uri="{FF2B5EF4-FFF2-40B4-BE49-F238E27FC236}">
                <a16:creationId xmlns:a16="http://schemas.microsoft.com/office/drawing/2014/main" id="{7F76C97B-C725-765C-7B10-89BA976D5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5646" y="2581387"/>
            <a:ext cx="400619" cy="311592"/>
          </a:xfrm>
          <a:prstGeom prst="rect">
            <a:avLst/>
          </a:prstGeom>
        </p:spPr>
      </p:pic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1A33848-C471-E74F-95B3-D988848C3353}"/>
              </a:ext>
            </a:extLst>
          </p:cNvPr>
          <p:cNvSpPr txBox="1"/>
          <p:nvPr/>
        </p:nvSpPr>
        <p:spPr>
          <a:xfrm>
            <a:off x="3910814" y="2426655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7D37D608-970D-0B53-E155-A66DBF5C8DE5}"/>
              </a:ext>
            </a:extLst>
          </p:cNvPr>
          <p:cNvSpPr txBox="1"/>
          <p:nvPr/>
        </p:nvSpPr>
        <p:spPr>
          <a:xfrm>
            <a:off x="3971657" y="3672066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186F98AA-41A3-A130-B4F9-C5BFC2042198}"/>
              </a:ext>
            </a:extLst>
          </p:cNvPr>
          <p:cNvSpPr txBox="1"/>
          <p:nvPr/>
        </p:nvSpPr>
        <p:spPr>
          <a:xfrm>
            <a:off x="4052414" y="4935499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F4DF0D96-DED6-B988-DD28-937F2CF806E8}"/>
              </a:ext>
            </a:extLst>
          </p:cNvPr>
          <p:cNvSpPr txBox="1"/>
          <p:nvPr/>
        </p:nvSpPr>
        <p:spPr>
          <a:xfrm>
            <a:off x="9969959" y="2419069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758FF35C-80A0-1C55-DF0A-DCC4A59D0B2F}"/>
              </a:ext>
            </a:extLst>
          </p:cNvPr>
          <p:cNvSpPr txBox="1"/>
          <p:nvPr/>
        </p:nvSpPr>
        <p:spPr>
          <a:xfrm>
            <a:off x="10541365" y="3672066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</p:spTree>
    <p:extLst>
      <p:ext uri="{BB962C8B-B14F-4D97-AF65-F5344CB8AC3E}">
        <p14:creationId xmlns:p14="http://schemas.microsoft.com/office/powerpoint/2010/main" val="262132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7D45-D6C9-23EB-A2AD-2C0C20AB6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E60A9-893D-C2B4-C243-FE4E1FDE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26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075240DD-0B62-06DA-D47F-7B91FCBC4F9E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26 Come sei venuto a conoscenza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che conoscono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N=1.168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F4C30572-5320-D8EE-2698-9FADE0BBB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23047"/>
              </p:ext>
            </p:extLst>
          </p:nvPr>
        </p:nvGraphicFramePr>
        <p:xfrm>
          <a:off x="659698" y="2147059"/>
          <a:ext cx="11121133" cy="38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445133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Social Network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1" i="0" u="none" strike="noStrike" dirty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Motore di ricerca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Passaparola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Siti web di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Sito italea.com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antenati lontani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Forum online specializzati in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Agenzia viaggi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 di promozione del MAECI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</a:tbl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A98A17E-01FD-A03F-3E69-A15E1012B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402955"/>
              </p:ext>
            </p:extLst>
          </p:nvPr>
        </p:nvGraphicFramePr>
        <p:xfrm>
          <a:off x="3184672" y="2010607"/>
          <a:ext cx="3600000" cy="412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1FD2C0C6-8723-1F96-D6EB-C99DB0660592}"/>
              </a:ext>
            </a:extLst>
          </p:cNvPr>
          <p:cNvSpPr/>
          <p:nvPr/>
        </p:nvSpPr>
        <p:spPr>
          <a:xfrm>
            <a:off x="9824011" y="1853346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C296540-3529-91B8-CEA7-4E361FED8A15}"/>
              </a:ext>
            </a:extLst>
          </p:cNvPr>
          <p:cNvGrpSpPr/>
          <p:nvPr/>
        </p:nvGrpSpPr>
        <p:grpSpPr>
          <a:xfrm>
            <a:off x="5566835" y="1593820"/>
            <a:ext cx="4192404" cy="507840"/>
            <a:chOff x="5741847" y="1985799"/>
            <a:chExt cx="4192404" cy="50784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2ED7A212-7A12-8F3E-906B-37C273C3390C}"/>
                </a:ext>
              </a:extLst>
            </p:cNvPr>
            <p:cNvGrpSpPr/>
            <p:nvPr/>
          </p:nvGrpSpPr>
          <p:grpSpPr>
            <a:xfrm>
              <a:off x="5741847" y="1987892"/>
              <a:ext cx="694421" cy="503654"/>
              <a:chOff x="2764864" y="3331757"/>
              <a:chExt cx="707715" cy="503654"/>
            </a:xfrm>
          </p:grpSpPr>
          <p:pic>
            <p:nvPicPr>
              <p:cNvPr id="40" name="Elemento grafico 39">
                <a:extLst>
                  <a:ext uri="{FF2B5EF4-FFF2-40B4-BE49-F238E27FC236}">
                    <a16:creationId xmlns:a16="http://schemas.microsoft.com/office/drawing/2014/main" id="{0FCC9831-AE52-ED87-72A7-484CAFEEC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0159D465-018D-D2A5-BB80-E2F347ABA102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A4CB946-4ABD-F487-93A5-A993310B0918}"/>
                </a:ext>
              </a:extLst>
            </p:cNvPr>
            <p:cNvGrpSpPr/>
            <p:nvPr/>
          </p:nvGrpSpPr>
          <p:grpSpPr>
            <a:xfrm>
              <a:off x="6399023" y="1986940"/>
              <a:ext cx="543739" cy="505557"/>
              <a:chOff x="3509129" y="3329854"/>
              <a:chExt cx="554148" cy="505557"/>
            </a:xfrm>
          </p:grpSpPr>
          <p:pic>
            <p:nvPicPr>
              <p:cNvPr id="35" name="Elemento grafico 34">
                <a:extLst>
                  <a:ext uri="{FF2B5EF4-FFF2-40B4-BE49-F238E27FC236}">
                    <a16:creationId xmlns:a16="http://schemas.microsoft.com/office/drawing/2014/main" id="{96704E1E-7763-BB07-D180-499E7EF3F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8F806E52-3879-9EF3-EE08-419942C1FE62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BAFB824-7037-9D1A-71B5-406DBFFB249B}"/>
                </a:ext>
              </a:extLst>
            </p:cNvPr>
            <p:cNvGrpSpPr/>
            <p:nvPr/>
          </p:nvGrpSpPr>
          <p:grpSpPr>
            <a:xfrm>
              <a:off x="7044817" y="1986940"/>
              <a:ext cx="396102" cy="505557"/>
              <a:chOff x="4236809" y="3329854"/>
              <a:chExt cx="403685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BCD79859-2EE0-B970-789D-9A4E52454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21387EB5-BA1C-6C73-8872-356A2CDD7149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2E11499F-EAC5-0B18-6855-3B59E9BE7F21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557"/>
              <a:chOff x="4787369" y="3329854"/>
              <a:chExt cx="575386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4D250E00-7647-9912-3D4F-09087F2B6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F1D69582-D639-1F58-1875-481F17F5D420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58F9F642-0BA9-7DF5-D7C2-555D5D33BA1E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7840"/>
              <a:chOff x="6605516" y="3327571"/>
              <a:chExt cx="794301" cy="507840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5952F044-E15E-18B3-83D8-85C858D244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1EAB219-4AB8-A914-42A1-D9AFA6FCC8B9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92222665-0756-C654-E6E2-AEFC1F6AC555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557"/>
              <a:chOff x="6013439" y="3329854"/>
              <a:chExt cx="668506" cy="505557"/>
            </a:xfrm>
          </p:grpSpPr>
          <p:pic>
            <p:nvPicPr>
              <p:cNvPr id="23" name="Elemento grafico 22">
                <a:extLst>
                  <a:ext uri="{FF2B5EF4-FFF2-40B4-BE49-F238E27FC236}">
                    <a16:creationId xmlns:a16="http://schemas.microsoft.com/office/drawing/2014/main" id="{3EF02A0C-25AC-A999-3990-90E7B04B9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AC087CA-4526-23C9-AC8F-901CEF301974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AF36E203-AD17-02C9-C2A4-637018E0C171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557"/>
              <a:chOff x="5369200" y="3329854"/>
              <a:chExt cx="688110" cy="505557"/>
            </a:xfrm>
          </p:grpSpPr>
          <p:pic>
            <p:nvPicPr>
              <p:cNvPr id="21" name="Elemento grafico 20">
                <a:extLst>
                  <a:ext uri="{FF2B5EF4-FFF2-40B4-BE49-F238E27FC236}">
                    <a16:creationId xmlns:a16="http://schemas.microsoft.com/office/drawing/2014/main" id="{85746FD7-9E21-AE47-130E-FB50E1118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4671CBF2-3ACC-E51C-BCE8-0AC35228DC76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BB1E1743-20FA-574D-88E4-B9CCD221AB29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A3B65DD9-4C05-B5CB-6B22-9A3209EC6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A872A8BE-1C37-CCC3-852A-C0DCB340865A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33" name="Rettangolo con angoli arrotondati 32">
              <a:extLst>
                <a:ext uri="{FF2B5EF4-FFF2-40B4-BE49-F238E27FC236}">
                  <a16:creationId xmlns:a16="http://schemas.microsoft.com/office/drawing/2014/main" id="{5C2B5F75-9549-1EAC-A33E-9B18C6CBEA63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55C52197-809C-53FF-AE76-D927D445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canale conoscitivo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A594913-0970-C5D3-47CB-ADAE085A8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010" y="655852"/>
            <a:ext cx="11626228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I social network costituiscono il principale canale attraverso cui gli italo-discendenti che conoscono il servizio hanno appreso di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in particolare tra i residenti in Brasile, dove questo canale risulta particolarmente efficace. Seguono i motori di ricerca e il passaparola tra amici e conoscenti. </a:t>
            </a:r>
          </a:p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Il contributo fornito dal sito ufficiale italea.com e dalle attività promozionali del MAECI risulta minoritario nella diffusione della conoscenza del servizio.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32E7185-7FFB-B161-A1D6-DE53D3CBBF87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283" y="5282187"/>
            <a:ext cx="396103" cy="198964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60A2300-26B6-1D1B-F57C-5CCD5B99E84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96744" y="3991577"/>
            <a:ext cx="396103" cy="198964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1BBF51FE-FF76-248A-1593-0143C2E25830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AACD8DC-EDE3-8E8E-8B60-DF2902524BFA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CA0BCD2-071A-26FD-5A70-B8C2FFD698C7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10829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3FC5-B2CD-9552-8575-3384F367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A9EC0-C609-3131-3BF2-2EFFD3C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27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175612-3CE1-5A1C-A0AD-CDEF1C2DCAB1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29 Dopo aver letto la descrizione di questo servizio, diresti di essere…?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117EA29-C065-7CA1-DD21-3EE35E2DD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8485"/>
              </p:ext>
            </p:extLst>
          </p:nvPr>
        </p:nvGraphicFramePr>
        <p:xfrm>
          <a:off x="961876" y="2106419"/>
          <a:ext cx="10331435" cy="400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435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Interessata/o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Migrazione: genitori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Entusiasta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Acquistano beni di lusso 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25-34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Conoscono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Italea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Incuriosita/o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 lavora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Sorpresa/o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Indifferente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Vive da solo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Scettica/o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Perplessa/o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24-35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Confusa/o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Delusa/o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18-24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Non saprei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55-64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4550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C5382CF5-32A3-BB28-6722-69795D757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351364"/>
              </p:ext>
            </p:extLst>
          </p:nvPr>
        </p:nvGraphicFramePr>
        <p:xfrm>
          <a:off x="2666512" y="1969967"/>
          <a:ext cx="3600000" cy="41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164A5AE7-6B74-A11F-9965-A207D1FC8251}"/>
              </a:ext>
            </a:extLst>
          </p:cNvPr>
          <p:cNvSpPr/>
          <p:nvPr/>
        </p:nvSpPr>
        <p:spPr>
          <a:xfrm>
            <a:off x="9509220" y="1853977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149AFC5-F5B3-697E-CE53-6D8AE537634B}"/>
              </a:ext>
            </a:extLst>
          </p:cNvPr>
          <p:cNvGrpSpPr/>
          <p:nvPr/>
        </p:nvGrpSpPr>
        <p:grpSpPr>
          <a:xfrm>
            <a:off x="5211235" y="1553180"/>
            <a:ext cx="4192404" cy="506793"/>
            <a:chOff x="5741847" y="1985799"/>
            <a:chExt cx="4192404" cy="506793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6D589326-E714-B476-CA03-9895254DF10A}"/>
                </a:ext>
              </a:extLst>
            </p:cNvPr>
            <p:cNvGrpSpPr/>
            <p:nvPr/>
          </p:nvGrpSpPr>
          <p:grpSpPr>
            <a:xfrm>
              <a:off x="5741847" y="1987892"/>
              <a:ext cx="694421" cy="504700"/>
              <a:chOff x="2764864" y="3331757"/>
              <a:chExt cx="707715" cy="504700"/>
            </a:xfrm>
          </p:grpSpPr>
          <p:pic>
            <p:nvPicPr>
              <p:cNvPr id="57" name="Elemento grafico 56">
                <a:extLst>
                  <a:ext uri="{FF2B5EF4-FFF2-40B4-BE49-F238E27FC236}">
                    <a16:creationId xmlns:a16="http://schemas.microsoft.com/office/drawing/2014/main" id="{F80B0423-DC96-1311-29F2-4F87B4F2A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CDE54D4-2F1D-7FB9-78D6-D955B5B046E0}"/>
                  </a:ext>
                </a:extLst>
              </p:cNvPr>
              <p:cNvSpPr txBox="1"/>
              <p:nvPr/>
            </p:nvSpPr>
            <p:spPr>
              <a:xfrm>
                <a:off x="2764864" y="3636402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792AC601-DC25-E00A-2934-1E47DB213E2F}"/>
                </a:ext>
              </a:extLst>
            </p:cNvPr>
            <p:cNvGrpSpPr/>
            <p:nvPr/>
          </p:nvGrpSpPr>
          <p:grpSpPr>
            <a:xfrm>
              <a:off x="6399023" y="1986940"/>
              <a:ext cx="543739" cy="505652"/>
              <a:chOff x="3509129" y="3329854"/>
              <a:chExt cx="554148" cy="505652"/>
            </a:xfrm>
          </p:grpSpPr>
          <p:pic>
            <p:nvPicPr>
              <p:cNvPr id="55" name="Elemento grafico 54">
                <a:extLst>
                  <a:ext uri="{FF2B5EF4-FFF2-40B4-BE49-F238E27FC236}">
                    <a16:creationId xmlns:a16="http://schemas.microsoft.com/office/drawing/2014/main" id="{E47D5F54-8BD7-02D9-1516-0B20CC422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6F3D1BE6-C00B-CB6A-9F0D-099C62A220CB}"/>
                  </a:ext>
                </a:extLst>
              </p:cNvPr>
              <p:cNvSpPr txBox="1"/>
              <p:nvPr/>
            </p:nvSpPr>
            <p:spPr>
              <a:xfrm>
                <a:off x="3509129" y="3635451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9D1D738D-D255-3DF1-B48F-64EBF8EA2ACA}"/>
                </a:ext>
              </a:extLst>
            </p:cNvPr>
            <p:cNvGrpSpPr/>
            <p:nvPr/>
          </p:nvGrpSpPr>
          <p:grpSpPr>
            <a:xfrm>
              <a:off x="7044817" y="1986940"/>
              <a:ext cx="396102" cy="505652"/>
              <a:chOff x="4236809" y="3329854"/>
              <a:chExt cx="403685" cy="505652"/>
            </a:xfrm>
          </p:grpSpPr>
          <p:pic>
            <p:nvPicPr>
              <p:cNvPr id="53" name="Elemento grafico 52">
                <a:extLst>
                  <a:ext uri="{FF2B5EF4-FFF2-40B4-BE49-F238E27FC236}">
                    <a16:creationId xmlns:a16="http://schemas.microsoft.com/office/drawing/2014/main" id="{9DDB4BE4-44E9-CA95-D46C-2C61E3080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535E7AD-88B2-5CF6-A2DF-B13CF7617EA5}"/>
                  </a:ext>
                </a:extLst>
              </p:cNvPr>
              <p:cNvSpPr txBox="1"/>
              <p:nvPr/>
            </p:nvSpPr>
            <p:spPr>
              <a:xfrm>
                <a:off x="4254145" y="3635451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6AA26100-C1CE-822E-14D2-2CE01B2191F5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652"/>
              <a:chOff x="4787369" y="3329854"/>
              <a:chExt cx="575386" cy="505652"/>
            </a:xfrm>
          </p:grpSpPr>
          <p:pic>
            <p:nvPicPr>
              <p:cNvPr id="51" name="Elemento grafico 50">
                <a:extLst>
                  <a:ext uri="{FF2B5EF4-FFF2-40B4-BE49-F238E27FC236}">
                    <a16:creationId xmlns:a16="http://schemas.microsoft.com/office/drawing/2014/main" id="{58B185AE-A3C1-8FE5-F299-F708D462E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68FD8177-F535-2E0E-87A0-30ECCEA5076E}"/>
                  </a:ext>
                </a:extLst>
              </p:cNvPr>
              <p:cNvSpPr txBox="1"/>
              <p:nvPr/>
            </p:nvSpPr>
            <p:spPr>
              <a:xfrm>
                <a:off x="4787369" y="3635451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0F8A8ABD-803B-859A-2A10-A90E5C81588A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6793"/>
              <a:chOff x="6605516" y="3327571"/>
              <a:chExt cx="794301" cy="506793"/>
            </a:xfrm>
          </p:grpSpPr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8BB0FE98-381B-1F5C-CAD1-34F9A1D0D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B1EB9D61-678D-B21E-B8B4-0D575E421793}"/>
                  </a:ext>
                </a:extLst>
              </p:cNvPr>
              <p:cNvSpPr txBox="1"/>
              <p:nvPr/>
            </p:nvSpPr>
            <p:spPr>
              <a:xfrm>
                <a:off x="6605516" y="3634309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851C8C6E-6418-F783-3F8A-3B652951AA42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652"/>
              <a:chOff x="6013439" y="3329854"/>
              <a:chExt cx="668506" cy="505652"/>
            </a:xfrm>
          </p:grpSpPr>
          <p:pic>
            <p:nvPicPr>
              <p:cNvPr id="47" name="Elemento grafico 46">
                <a:extLst>
                  <a:ext uri="{FF2B5EF4-FFF2-40B4-BE49-F238E27FC236}">
                    <a16:creationId xmlns:a16="http://schemas.microsoft.com/office/drawing/2014/main" id="{BBE300B8-8E54-FC91-2BA1-CD5BBEF5C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17EE4477-E243-9982-2B03-6A07F470FAFB}"/>
                  </a:ext>
                </a:extLst>
              </p:cNvPr>
              <p:cNvSpPr txBox="1"/>
              <p:nvPr/>
            </p:nvSpPr>
            <p:spPr>
              <a:xfrm>
                <a:off x="6013439" y="3635451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324FEF71-4A25-AF80-2565-54774859C107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652"/>
              <a:chOff x="5369200" y="3329854"/>
              <a:chExt cx="688110" cy="505652"/>
            </a:xfrm>
          </p:grpSpPr>
          <p:pic>
            <p:nvPicPr>
              <p:cNvPr id="45" name="Elemento grafico 44">
                <a:extLst>
                  <a:ext uri="{FF2B5EF4-FFF2-40B4-BE49-F238E27FC236}">
                    <a16:creationId xmlns:a16="http://schemas.microsoft.com/office/drawing/2014/main" id="{0FA82E13-E68F-1117-2970-C81E2B564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8C2ED883-B5AE-D747-FFC5-8FEB13C7D164}"/>
                  </a:ext>
                </a:extLst>
              </p:cNvPr>
              <p:cNvSpPr txBox="1"/>
              <p:nvPr/>
            </p:nvSpPr>
            <p:spPr>
              <a:xfrm>
                <a:off x="5369200" y="3635451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34B5AF14-F38C-DCC6-E32A-25433F3AC1D5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DB7127D-FB56-FF52-C5F2-8E13F149B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714AC92-A899-899A-984B-58786EF49F16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DFA88352-BC1B-BE57-63D9-967DEE9CB822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9">
            <a:extLst>
              <a:ext uri="{FF2B5EF4-FFF2-40B4-BE49-F238E27FC236}">
                <a16:creationId xmlns:a16="http://schemas.microsoft.com/office/drawing/2014/main" id="{4F655E01-0882-663E-8566-7D87E32F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accoglienza servizio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8260BA5-27C4-1841-86B6-275216CB0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29637"/>
            <a:ext cx="11626228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Quasi tutti gli italo-discendenti intervistati hanno reagito positivamente alla presentazione del servizio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mostrando interesse, curiosità ed entusiasmo indipendentemente dal paese di origine. Le reazioni negative o di indifferenza sono risultate essere minoritarie.</a:t>
            </a: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820C6594-0D85-6069-3E9D-82A758608F0C}"/>
              </a:ext>
            </a:extLst>
          </p:cNvPr>
          <p:cNvSpPr/>
          <p:nvPr/>
        </p:nvSpPr>
        <p:spPr>
          <a:xfrm rot="10800000">
            <a:off x="1087092" y="2100198"/>
            <a:ext cx="211356" cy="16122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B7195B4-0B2F-FC5E-098A-244060CE3A57}"/>
              </a:ext>
            </a:extLst>
          </p:cNvPr>
          <p:cNvSpPr/>
          <p:nvPr/>
        </p:nvSpPr>
        <p:spPr>
          <a:xfrm>
            <a:off x="924411" y="2682572"/>
            <a:ext cx="548640" cy="5086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00FD408-21A1-AF6A-4AD5-6C2D7C48661D}"/>
              </a:ext>
            </a:extLst>
          </p:cNvPr>
          <p:cNvSpPr txBox="1"/>
          <p:nvPr/>
        </p:nvSpPr>
        <p:spPr>
          <a:xfrm>
            <a:off x="931357" y="279255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95%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25C651B-40F5-CB72-F4BF-55343603F156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798A993-6CFB-B8FC-3807-E02010C4A63C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7ECD116-0210-1BC7-75B8-CBC346E128FA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1078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712C2-8A1F-032C-8540-4879EEC86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7954B-3C8B-46EC-881D-2A3B460D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28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80EA1AD2-BA57-52F1-46C3-BBB1694BAE4C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30 Nel complesso, quanto TI ATTRAE questo servizio?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BF6113B0-D9C2-01E4-9391-DF07BFEAC3E3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22D0EB2-2761-E8D2-B7B9-442498FD581F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7D7A945-D642-03E4-3B9F-9E3CB937FAB6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0F24049-4E4F-1096-191E-AD6A20E729C4}"/>
              </a:ext>
            </a:extLst>
          </p:cNvPr>
          <p:cNvSpPr txBox="1"/>
          <p:nvPr/>
        </p:nvSpPr>
        <p:spPr>
          <a:xfrm>
            <a:off x="4592269" y="1703853"/>
            <a:ext cx="14366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/>
              <a:t>Molto + Abbastanza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3DC3D47-9638-7289-C1FD-3AD82B634F07}"/>
              </a:ext>
            </a:extLst>
          </p:cNvPr>
          <p:cNvSpPr/>
          <p:nvPr/>
        </p:nvSpPr>
        <p:spPr>
          <a:xfrm>
            <a:off x="6325135" y="2281975"/>
            <a:ext cx="26189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94%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Propensi a visitare l'Italia </a:t>
            </a:r>
            <a:r>
              <a:rPr lang="it-IT" sz="950" b="1" dirty="0">
                <a:cs typeface="Dreaming Outloud Pro" panose="03050502040302030504" pitchFamily="66" charset="0"/>
              </a:rPr>
              <a:t>91%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90%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Famiglie con figli </a:t>
            </a:r>
            <a:r>
              <a:rPr lang="it-IT" sz="950" b="1" dirty="0">
                <a:cs typeface="Dreaming Outloud Pro" panose="03050502040302030504" pitchFamily="66" charset="0"/>
              </a:rPr>
              <a:t>90%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8964999-49A7-6DE8-B3C7-5C3855A708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6F1FF0CE-4C79-D0FF-9D78-524AA241B1E7}"/>
              </a:ext>
            </a:extLst>
          </p:cNvPr>
          <p:cNvSpPr/>
          <p:nvPr/>
        </p:nvSpPr>
        <p:spPr>
          <a:xfrm>
            <a:off x="6344798" y="3559218"/>
            <a:ext cx="4680000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00F96BEC-6242-79A9-AA1D-0D85DF7402CA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18266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rgbClr val="00B0F0"/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it-IT" sz="1300" b="1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6FAE8B48-E445-CCF5-C0E0-4665497074C3}"/>
              </a:ext>
            </a:extLst>
          </p:cNvPr>
          <p:cNvGrpSpPr/>
          <p:nvPr/>
        </p:nvGrpSpPr>
        <p:grpSpPr>
          <a:xfrm>
            <a:off x="6347622" y="3703230"/>
            <a:ext cx="4625023" cy="507840"/>
            <a:chOff x="6160809" y="3049417"/>
            <a:chExt cx="4625023" cy="507840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DACDB1F4-7952-2F1E-036B-3ECE31D0F93A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64" name="Elemento grafico 63">
                <a:extLst>
                  <a:ext uri="{FF2B5EF4-FFF2-40B4-BE49-F238E27FC236}">
                    <a16:creationId xmlns:a16="http://schemas.microsoft.com/office/drawing/2014/main" id="{D68C35E7-C74D-35D2-0546-DD87AE8C7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0D60A0A3-7C95-1153-0927-4683671510B3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E58610AF-FFF9-CFA5-8D8D-CC6D07E214D9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62" name="Elemento grafico 61">
                <a:extLst>
                  <a:ext uri="{FF2B5EF4-FFF2-40B4-BE49-F238E27FC236}">
                    <a16:creationId xmlns:a16="http://schemas.microsoft.com/office/drawing/2014/main" id="{7A4EA19F-A889-1417-5EB4-B92120C2A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44FAF768-646B-C956-2C7B-9724F216161C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BRASILE</a:t>
                </a:r>
                <a:endParaRPr lang="it-IT" sz="1200" b="1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7554CDD0-4156-B442-C35E-2F735CC2D5D9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42" name="Elemento grafico 41">
                <a:extLst>
                  <a:ext uri="{FF2B5EF4-FFF2-40B4-BE49-F238E27FC236}">
                    <a16:creationId xmlns:a16="http://schemas.microsoft.com/office/drawing/2014/main" id="{205ABFD2-A7F5-7A71-D011-C6082C1CD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64574596-0361-C036-E4EE-0FF411C7D7D2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USA</a:t>
                </a:r>
                <a:endParaRPr lang="it-IT" sz="1200" b="1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0D06444B-AC07-0A7A-95D0-41EEE9F0C02B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40" name="Elemento grafico 39">
                <a:extLst>
                  <a:ext uri="{FF2B5EF4-FFF2-40B4-BE49-F238E27FC236}">
                    <a16:creationId xmlns:a16="http://schemas.microsoft.com/office/drawing/2014/main" id="{F26BF4E2-D795-6DD2-1464-E31E1F6D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8047708F-A446-DC6C-C926-94DC4FE4B061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CANADA</a:t>
                </a:r>
                <a:endParaRPr lang="it-IT" sz="1200" b="1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59DE2BB7-63F4-8EA2-7181-222F33F4208E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0FAAB87E-30D4-C36F-603F-D9C50244DC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F9797118-9003-5C49-F61B-7C34093E5726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REGNO UNITO</a:t>
                </a:r>
                <a:endParaRPr lang="it-IT" sz="1200" b="1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D8B3A121-B82A-914E-E617-9A78DC260508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33" name="Elemento grafico 32">
                <a:extLst>
                  <a:ext uri="{FF2B5EF4-FFF2-40B4-BE49-F238E27FC236}">
                    <a16:creationId xmlns:a16="http://schemas.microsoft.com/office/drawing/2014/main" id="{157A9E58-A2AF-3B73-E0D1-AE35A033F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3BB5E68-DDB3-63B0-6195-33D8E018F589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GERMANIA</a:t>
                </a:r>
                <a:endParaRPr lang="it-IT" sz="1200" b="1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44D242FB-EFD9-4AF9-612A-1345CA1FDAD0}"/>
                </a:ext>
              </a:extLst>
            </p:cNvPr>
            <p:cNvGrpSpPr/>
            <p:nvPr/>
          </p:nvGrpSpPr>
          <p:grpSpPr>
            <a:xfrm>
              <a:off x="8759663" y="3050558"/>
              <a:ext cx="675185" cy="505557"/>
              <a:chOff x="5369200" y="3329854"/>
              <a:chExt cx="688111" cy="505557"/>
            </a:xfrm>
          </p:grpSpPr>
          <p:pic>
            <p:nvPicPr>
              <p:cNvPr id="31" name="Elemento grafico 30">
                <a:extLst>
                  <a:ext uri="{FF2B5EF4-FFF2-40B4-BE49-F238E27FC236}">
                    <a16:creationId xmlns:a16="http://schemas.microsoft.com/office/drawing/2014/main" id="{37FB777D-2A92-E4DB-96CE-A593C4402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AB2F7A6E-DAFF-8B35-B1DE-ED45CC711D07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AUSTRALIA</a:t>
                </a:r>
                <a:endParaRPr lang="it-IT" sz="1200" b="1"/>
              </a:p>
            </p:txBody>
          </p:sp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DBEA806-06BF-AA64-B2E9-FBA996867CCB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B9554E42-B917-4FFF-53A1-5B353FA8F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F00649A-BA4B-2454-1C1B-2C42313FF409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C6020EFE-7B89-4BEF-F970-9C7F7654C1A5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CA46B00B-6469-44EF-F6E8-73E85BA1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attrattività della proposta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83909FB-12A9-7B80-13FE-7F43D85AD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29637"/>
            <a:ext cx="11626228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La proposta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percepita come attraente da quasi 9 su 10 italo-discendenti, con oltre la metà del campione che la ritiene molto attraente. I giudizi più positivi provengono da coloro che già conoscono il servizio, da chi è intenzionato a visitare l'Italia, dai più giovani, dalle famiglie con figli, e da individui provenienti da Argentina e Brasile.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ED4E6DA-AA40-9CFB-3D1B-FBB35A7C7D7A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AEEE83C-E097-2E2C-8388-5F4B83539F64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29EA177-0F05-175F-157A-559F6BFAEA30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45820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63942-153A-DA5D-0EF5-3FFD5A18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F2595-7DD1-AC9C-03FF-DEE192D1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29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B4B767A7-3095-7B2E-F1BA-ACCE1D9483F4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31.1 Dopo aver visto la presentazione, quanto ti sembra interessante l'iniziativa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4" name="Graphique 4">
            <a:extLst>
              <a:ext uri="{FF2B5EF4-FFF2-40B4-BE49-F238E27FC236}">
                <a16:creationId xmlns:a16="http://schemas.microsoft.com/office/drawing/2014/main" id="{73FA28A8-AAAE-62DD-0CFA-38F62482672F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3DF9F0E-0720-68B7-0C31-63231A2F8393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9CAD6FA-71A4-159E-4296-990E0E72CC65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D4AC06-10F7-74D1-930E-2D34686385AD}"/>
              </a:ext>
            </a:extLst>
          </p:cNvPr>
          <p:cNvSpPr txBox="1"/>
          <p:nvPr/>
        </p:nvSpPr>
        <p:spPr>
          <a:xfrm>
            <a:off x="4582437" y="1556370"/>
            <a:ext cx="143661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  <a:p>
            <a:pPr algn="ctr"/>
            <a:r>
              <a:rPr lang="it-IT" sz="1100" b="1" dirty="0"/>
              <a:t>interessante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3454EB-EE53-B4A3-1855-147B4F5AAFF8}"/>
              </a:ext>
            </a:extLst>
          </p:cNvPr>
          <p:cNvSpPr/>
          <p:nvPr/>
        </p:nvSpPr>
        <p:spPr>
          <a:xfrm>
            <a:off x="6325135" y="2281975"/>
            <a:ext cx="2618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95%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92%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Partner italo discendente </a:t>
            </a:r>
            <a:r>
              <a:rPr lang="it-IT" sz="950" b="1" dirty="0">
                <a:cs typeface="Dreaming Outloud Pro" panose="03050502040302030504" pitchFamily="66" charset="0"/>
              </a:rPr>
              <a:t>92%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Propensi a visitare l'Italia </a:t>
            </a:r>
            <a:r>
              <a:rPr lang="it-IT" sz="950" b="1" dirty="0">
                <a:cs typeface="Dreaming Outloud Pro" panose="03050502040302030504" pitchFamily="66" charset="0"/>
              </a:rPr>
              <a:t>91%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32294FB-D68C-C1FF-4454-5B4751CAC8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397CAAF-B7A7-B451-B7E7-346D76BDE0F9}"/>
              </a:ext>
            </a:extLst>
          </p:cNvPr>
          <p:cNvSpPr/>
          <p:nvPr/>
        </p:nvSpPr>
        <p:spPr>
          <a:xfrm>
            <a:off x="6237117" y="3644138"/>
            <a:ext cx="4835667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2195DE3A-EED1-79F1-C728-4F00CE076353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26758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rgbClr val="00B0F0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rgbClr val="00B0F0"/>
                          </a:solidFill>
                        </a:rPr>
                        <a:t>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C55F388A-BD7D-D52F-BC2B-B51F9C02B37A}"/>
              </a:ext>
            </a:extLst>
          </p:cNvPr>
          <p:cNvGrpSpPr/>
          <p:nvPr/>
        </p:nvGrpSpPr>
        <p:grpSpPr>
          <a:xfrm>
            <a:off x="6347622" y="3788150"/>
            <a:ext cx="4625023" cy="507840"/>
            <a:chOff x="6160809" y="3049417"/>
            <a:chExt cx="4625023" cy="507840"/>
          </a:xfrm>
        </p:grpSpPr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FD83ACC7-EC43-46F9-680D-9F5B90056694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72" name="Elemento grafico 71">
                <a:extLst>
                  <a:ext uri="{FF2B5EF4-FFF2-40B4-BE49-F238E27FC236}">
                    <a16:creationId xmlns:a16="http://schemas.microsoft.com/office/drawing/2014/main" id="{C551D291-656E-326F-9303-DDF89337BE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BC1156CB-8E46-FC27-02C3-D28B05F809E8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C88470FD-23D8-EBE9-297D-B495316526FA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60" name="Elemento grafico 59">
                <a:extLst>
                  <a:ext uri="{FF2B5EF4-FFF2-40B4-BE49-F238E27FC236}">
                    <a16:creationId xmlns:a16="http://schemas.microsoft.com/office/drawing/2014/main" id="{F0073D89-074F-772B-450B-FB8A0E3F7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18746344-D440-846C-2EEA-A7AF5E8DE85B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4F39AA0F-8157-4569-988F-2080A9DCB7EA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58" name="Elemento grafico 57">
                <a:extLst>
                  <a:ext uri="{FF2B5EF4-FFF2-40B4-BE49-F238E27FC236}">
                    <a16:creationId xmlns:a16="http://schemas.microsoft.com/office/drawing/2014/main" id="{C494EFCF-C8EE-C236-A20A-00A42BB7D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991EADB0-F514-D682-A028-2ECD90372DF8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70FD25CA-C57F-1383-E558-9D5FC2EC1894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56" name="Elemento grafico 55">
                <a:extLst>
                  <a:ext uri="{FF2B5EF4-FFF2-40B4-BE49-F238E27FC236}">
                    <a16:creationId xmlns:a16="http://schemas.microsoft.com/office/drawing/2014/main" id="{F5289E11-C58E-A8BF-9330-E39ED01B6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3B07BCB3-BFBB-06E0-DF3F-23A019014049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6C14AB7D-0669-FF13-1392-0B5F8A83D961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54" name="Picture 2">
                <a:extLst>
                  <a:ext uri="{FF2B5EF4-FFF2-40B4-BE49-F238E27FC236}">
                    <a16:creationId xmlns:a16="http://schemas.microsoft.com/office/drawing/2014/main" id="{9675FEF4-4060-F590-78AC-94D1D3184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C7AECB1F-9642-2C6C-93E9-072067B1D574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6C776CE4-BB44-756D-4BD6-001F302EF056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52" name="Elemento grafico 51">
                <a:extLst>
                  <a:ext uri="{FF2B5EF4-FFF2-40B4-BE49-F238E27FC236}">
                    <a16:creationId xmlns:a16="http://schemas.microsoft.com/office/drawing/2014/main" id="{7B20BBE0-E109-8562-EC56-4A6A774D6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313BC92B-396A-B249-EE3C-7292CF976313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682B95E0-2108-0E1D-D031-77D7FA36EF10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50" name="Elemento grafico 49">
                <a:extLst>
                  <a:ext uri="{FF2B5EF4-FFF2-40B4-BE49-F238E27FC236}">
                    <a16:creationId xmlns:a16="http://schemas.microsoft.com/office/drawing/2014/main" id="{921CA7FE-402B-9F5B-B853-A8B9E5645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414452CC-7CB1-B572-AC37-0066CFB68E52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AA06020-5F0B-FDED-86A3-C11E0C1A1B77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6B1C303-D3B4-54A4-E000-793E88A7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C4CC29D-11DE-76A7-EBBF-79AD7B2EBC1D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22" name="Rettangolo con angoli arrotondati 21">
              <a:extLst>
                <a:ext uri="{FF2B5EF4-FFF2-40B4-BE49-F238E27FC236}">
                  <a16:creationId xmlns:a16="http://schemas.microsoft.com/office/drawing/2014/main" id="{94308D68-A9A1-1D0B-2CF7-0D4608EC34CB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itolo 9">
            <a:extLst>
              <a:ext uri="{FF2B5EF4-FFF2-40B4-BE49-F238E27FC236}">
                <a16:creationId xmlns:a16="http://schemas.microsoft.com/office/drawing/2014/main" id="{B4BC707A-34B0-C24B-0696-7D08BD46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interesse per l'iniziativa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6274728-437F-79F2-F532-78DB007D5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29637"/>
            <a:ext cx="11626228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La proposta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genera notevole interesse tra gli italo-discendenti intervistati, con quasi 9 su 10 che la trovano molto o abbastanza interessante. Giudizi particolarmente elevati tra i residenti in Argentina e Brasile, tra coloro che già conoscono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tra i giovani e i rispondenti inclini a visitare l'Italia prossimamente.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3AA8534-3452-DF7B-4809-DC750C6FD42C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65DDCDF-C870-1471-A0BB-27B9237EB20E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A90616F-CDD2-9352-EFB2-A7039F56F0F2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3273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EB3B2-DC63-B6A1-4B15-FA88C8A9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706C0-D50D-A678-60C9-2078FA34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82" y="1899721"/>
            <a:ext cx="6589638" cy="2800767"/>
          </a:xfrm>
        </p:spPr>
        <p:txBody>
          <a:bodyPr/>
          <a:lstStyle/>
          <a:p>
            <a:r>
              <a:rPr lang="it-IT" dirty="0"/>
              <a:t>FASE QUALITATIVA</a:t>
            </a:r>
            <a:br>
              <a:rPr lang="it-IT" dirty="0"/>
            </a:br>
            <a:r>
              <a:rPr lang="it-IT" sz="3200" b="0" dirty="0"/>
              <a:t>ASCOLTO DI AMMINISTRATORI LOCALI, OPERATORI TURISTICI, ASSOCIAZIONI DI PROMOZIONE TERRITORIALE</a:t>
            </a:r>
            <a:endParaRPr lang="en-IN" b="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D155941-E65E-9E29-6442-9D1B048125D4}"/>
              </a:ext>
            </a:extLst>
          </p:cNvPr>
          <p:cNvSpPr/>
          <p:nvPr/>
        </p:nvSpPr>
        <p:spPr>
          <a:xfrm>
            <a:off x="7205472" y="1536191"/>
            <a:ext cx="4729230" cy="462256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A46046D-981E-6D43-234A-3ADBC196077D}"/>
              </a:ext>
            </a:extLst>
          </p:cNvPr>
          <p:cNvSpPr txBox="1"/>
          <p:nvPr/>
        </p:nvSpPr>
        <p:spPr>
          <a:xfrm>
            <a:off x="7339584" y="1747165"/>
            <a:ext cx="4455662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 questo </a:t>
            </a:r>
            <a:r>
              <a:rPr lang="it-IT" sz="14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modulo qualitativo </a:t>
            </a:r>
            <a:r>
              <a:rPr lang="it-IT" sz="14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è stato approfondito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l’impatto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dal punto di vista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ambientale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sociale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ed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economico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che il Progetto ha avuto e potrebbe avere in un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arco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temporale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5-10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latin typeface="+mj-lt"/>
                <a:cs typeface="Times New Roman" panose="02020603050405020304" pitchFamily="18" charset="0"/>
              </a:rPr>
              <a:t>anni</a:t>
            </a:r>
            <a:r>
              <a:rPr lang="it-IT" sz="14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sulle diverse aree del territorio italiano e, in particolare, sui piccoli Comuni - con popolazione inferiore a 6.000 abitanti.</a:t>
            </a:r>
          </a:p>
          <a:p>
            <a:endParaRPr lang="it-IT" sz="1400" dirty="0">
              <a:latin typeface="+mj-lt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COME?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 panose="020B0604030504040204" pitchFamily="34" charset="0"/>
              </a:rPr>
              <a:t>40 Interviste personali in profondità, della durata di 45 minuti ciascuna</a:t>
            </a: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 panose="020B0604030504040204" pitchFamily="34" charset="0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+mj-lt"/>
              </a:rPr>
              <a:t>A CHI?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/>
              </a:rPr>
              <a:t>Amministratori locali e operatori turistici e culturali/associazioni di promozione territoriale 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 panose="020B0604030504040204" pitchFamily="34" charset="0"/>
              </a:rPr>
              <a:t>in Comuni &lt; 6.000 abitanti aderenti al programma, sull’intero territorio nazionale </a:t>
            </a:r>
          </a:p>
          <a:p>
            <a:pPr>
              <a:spcBef>
                <a:spcPct val="0"/>
              </a:spcBef>
              <a:defRPr/>
            </a:pPr>
            <a:endParaRPr lang="it-IT" sz="1400" spc="-20" dirty="0"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it-IT" sz="1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QUANDO?</a:t>
            </a:r>
          </a:p>
          <a:p>
            <a:pPr>
              <a:spcBef>
                <a:spcPct val="0"/>
              </a:spcBef>
              <a:defRPr/>
            </a:pPr>
            <a:r>
              <a:rPr lang="it-IT" sz="1400" spc="-20" dirty="0">
                <a:ea typeface="Verdana"/>
              </a:rPr>
              <a:t>Ottobre-Novembre 2025</a:t>
            </a:r>
          </a:p>
        </p:txBody>
      </p:sp>
    </p:spTree>
    <p:extLst>
      <p:ext uri="{BB962C8B-B14F-4D97-AF65-F5344CB8AC3E}">
        <p14:creationId xmlns:p14="http://schemas.microsoft.com/office/powerpoint/2010/main" val="4216738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B2DD2-A932-68A7-3CD1-BEEDFA39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D0D73-89CD-A13D-7610-97AA81D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30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1901BE06-1D39-5276-0CAF-CB53A411FF53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32 Quanto pensi che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possa essere utile nel pianificare o facilitare un viaggio in Italia alla scoperta delle proprie origini?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E349F610-0CD2-2B02-B089-676EEEC9509D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82D9CE2-C5E2-7B3B-94FC-E0C1B26B5247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103BC4A-8A69-A79C-273D-C269E69F2FFB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6A99A5-AEBD-0692-D028-6E052CBBCA88}"/>
              </a:ext>
            </a:extLst>
          </p:cNvPr>
          <p:cNvSpPr txBox="1"/>
          <p:nvPr/>
        </p:nvSpPr>
        <p:spPr>
          <a:xfrm>
            <a:off x="4582437" y="1556370"/>
            <a:ext cx="143661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  <a:p>
            <a:pPr algn="ctr"/>
            <a:r>
              <a:rPr lang="it-IT" sz="1100" b="1" dirty="0"/>
              <a:t>utile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098DD6A-96FD-0F8D-F2BC-881171E9966D}"/>
              </a:ext>
            </a:extLst>
          </p:cNvPr>
          <p:cNvSpPr/>
          <p:nvPr/>
        </p:nvSpPr>
        <p:spPr>
          <a:xfrm>
            <a:off x="6325135" y="2281975"/>
            <a:ext cx="2618907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94%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Propensi a visitare l'Italia </a:t>
            </a:r>
            <a:r>
              <a:rPr lang="it-IT" sz="950" b="1" dirty="0">
                <a:cs typeface="Dreaming Outloud Pro" panose="03050502040302030504" pitchFamily="66" charset="0"/>
              </a:rPr>
              <a:t>92%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Famiglia con figli </a:t>
            </a:r>
            <a:r>
              <a:rPr lang="it-IT" sz="950" b="1" dirty="0">
                <a:cs typeface="Dreaming Outloud Pro" panose="03050502040302030504" pitchFamily="66" charset="0"/>
              </a:rPr>
              <a:t>91%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5F0DDA4D-7BCB-D579-6E34-B211D601FE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1214D7A1-B545-20F8-9925-AD2DE2F2CD43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261260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rgbClr val="00B0F0"/>
                          </a:solidFill>
                          <a:latin typeface="+mn-lt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  <a:endParaRPr lang="it-IT" sz="13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22" name="Gruppo 21">
            <a:extLst>
              <a:ext uri="{FF2B5EF4-FFF2-40B4-BE49-F238E27FC236}">
                <a16:creationId xmlns:a16="http://schemas.microsoft.com/office/drawing/2014/main" id="{269C26DF-D7E1-4003-918B-D90C2BA138C6}"/>
              </a:ext>
            </a:extLst>
          </p:cNvPr>
          <p:cNvGrpSpPr/>
          <p:nvPr/>
        </p:nvGrpSpPr>
        <p:grpSpPr>
          <a:xfrm>
            <a:off x="6347622" y="3781822"/>
            <a:ext cx="4625023" cy="507840"/>
            <a:chOff x="6160809" y="3049417"/>
            <a:chExt cx="4625023" cy="507840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CD9032A7-D364-5F23-3A56-5A6F59EA9AD5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63" name="Elemento grafico 62">
                <a:extLst>
                  <a:ext uri="{FF2B5EF4-FFF2-40B4-BE49-F238E27FC236}">
                    <a16:creationId xmlns:a16="http://schemas.microsoft.com/office/drawing/2014/main" id="{C36D97FD-DC3B-8FC3-2793-97AF5653D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C32140B8-B527-7E70-6E7B-5EA4FC9AC685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DC60FFC4-A820-4488-8026-172C65F6B6FC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61" name="Elemento grafico 60">
                <a:extLst>
                  <a:ext uri="{FF2B5EF4-FFF2-40B4-BE49-F238E27FC236}">
                    <a16:creationId xmlns:a16="http://schemas.microsoft.com/office/drawing/2014/main" id="{4349A7CB-21A5-D40B-E68E-91E19F192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BA7F898E-D07A-489F-03DE-FC51E295024D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B3CA0FE6-438F-27AD-5277-24ABE21C8F64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41" name="Elemento grafico 40">
                <a:extLst>
                  <a:ext uri="{FF2B5EF4-FFF2-40B4-BE49-F238E27FC236}">
                    <a16:creationId xmlns:a16="http://schemas.microsoft.com/office/drawing/2014/main" id="{5ECBCFB2-6F42-E0CD-EC7E-084580A1E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E4480E6B-A0A7-7082-4CFE-988B25BE948F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A6C02796-D2D9-6ED1-17E4-CA374AAE4BD1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36" name="Elemento grafico 35">
                <a:extLst>
                  <a:ext uri="{FF2B5EF4-FFF2-40B4-BE49-F238E27FC236}">
                    <a16:creationId xmlns:a16="http://schemas.microsoft.com/office/drawing/2014/main" id="{4EC998C0-2064-FFEE-1EAD-B93AEDC4D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B9C4917-C311-1268-E4F6-DCBEBF44985A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DB16D29E-5FA2-8BDC-50E8-F6395B465349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5710332E-C07D-D85F-A05A-4A6775712E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E3F674C1-E890-EB1F-59DC-B42B5A291FC5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65AC6EE9-7D4F-1161-45D5-5945505D10D6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32" name="Elemento grafico 31">
                <a:extLst>
                  <a:ext uri="{FF2B5EF4-FFF2-40B4-BE49-F238E27FC236}">
                    <a16:creationId xmlns:a16="http://schemas.microsoft.com/office/drawing/2014/main" id="{B9A174D8-2A14-8407-3CDD-547C7171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5E08594-EC0F-321E-3EAE-44968A859052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D4A5514C-D847-438E-BF22-3C6E080F337D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5B9E7696-B2CC-821F-83B7-F22D9BD71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408982A-5DBE-3647-C433-62ED05633CB9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AD419CDB-FF73-704A-795B-FE7339036FE2}"/>
              </a:ext>
            </a:extLst>
          </p:cNvPr>
          <p:cNvSpPr/>
          <p:nvPr/>
        </p:nvSpPr>
        <p:spPr>
          <a:xfrm>
            <a:off x="6344798" y="3657476"/>
            <a:ext cx="4680000" cy="106216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ACCA94AF-3A6A-CDBA-B9FC-A579DB4D39C5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04094ABF-2B87-07BB-2F5D-BE3089D4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4F7EA24-F87E-A7A9-A427-7594A3D13048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97F600EC-3CB4-6BA0-DAB2-117B74C1F897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5D02F655-C941-EE06-E715-760627D1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utilità percepita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6A5A93E-F2B5-51B4-9BBE-28B1FAC8B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29637"/>
            <a:ext cx="11626228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La proposta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considerata utile da una vasta maggioranza di italo-discendenti intervistati, con 9 su 10 che ne apprezzano il valore. L'interesse è particolarmente elevato tra i residenti in Brasile e Argentina, tra coloro che già conoscono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nelle famiglie con figli, e tra chi è propenso a visitare l'Italia in futuro.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330535A-DFA1-A7A0-6FED-3E0792688F36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E46EE2-B40F-9E20-E625-FBBE9E725C20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33B5489-1CF0-DC0E-EA18-A2F31145FDD1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36302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A0B7E-7107-79EB-1702-46D29EBEA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4E812-BD6E-392E-60F8-80C29CE1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31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03C969B-3605-A0DA-C885-9D2E5EA3F7AD}"/>
              </a:ext>
            </a:extLst>
          </p:cNvPr>
          <p:cNvSpPr txBox="1">
            <a:spLocks/>
          </p:cNvSpPr>
          <p:nvPr/>
        </p:nvSpPr>
        <p:spPr>
          <a:xfrm>
            <a:off x="1198732" y="6217240"/>
            <a:ext cx="6155798" cy="46839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36 Con quale probabilità prenderesti in considerazione di organizzare un viaggio in Italia alla scoperta delle origini della tua famiglia con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italo-discendenti N=2.934</a:t>
            </a: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8BCE2FA8-6A47-814A-6E7B-0ABA2F72C3DC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60A44BA-0D75-C7C9-3253-AF90E30BAA2A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9A35D39C-3347-D853-AD11-B5105D3A2CE9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13488D-70D8-E091-AE2F-F872383D67D3}"/>
              </a:ext>
            </a:extLst>
          </p:cNvPr>
          <p:cNvSpPr txBox="1"/>
          <p:nvPr/>
        </p:nvSpPr>
        <p:spPr>
          <a:xfrm>
            <a:off x="4683430" y="1556370"/>
            <a:ext cx="123463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Sicuramente + </a:t>
            </a:r>
          </a:p>
          <a:p>
            <a:pPr algn="ctr"/>
            <a:r>
              <a:rPr lang="it-IT" sz="1100" b="1" dirty="0"/>
              <a:t>Probabilmente sì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8D8A405-EA45-65FB-4844-68F65AD89499}"/>
              </a:ext>
            </a:extLst>
          </p:cNvPr>
          <p:cNvSpPr/>
          <p:nvPr/>
        </p:nvSpPr>
        <p:spPr>
          <a:xfrm>
            <a:off x="6325135" y="2281975"/>
            <a:ext cx="2618907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93%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Partner </a:t>
            </a:r>
            <a:r>
              <a:rPr lang="it-IT" sz="950" dirty="0" err="1">
                <a:cs typeface="Dreaming Outloud Pro" panose="03050502040302030504" pitchFamily="66" charset="0"/>
              </a:rPr>
              <a:t>expat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91%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90%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Partner italo discendente </a:t>
            </a:r>
            <a:r>
              <a:rPr lang="it-IT" sz="950" b="1" dirty="0">
                <a:cs typeface="Dreaming Outloud Pro" panose="03050502040302030504" pitchFamily="66" charset="0"/>
              </a:rPr>
              <a:t>89%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Propensi a visitare l'Italia </a:t>
            </a:r>
            <a:r>
              <a:rPr lang="it-IT" sz="950" b="1" dirty="0">
                <a:cs typeface="Dreaming Outloud Pro" panose="03050502040302030504" pitchFamily="66" charset="0"/>
              </a:rPr>
              <a:t>89%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Acquistano beni di lusso  </a:t>
            </a:r>
            <a:r>
              <a:rPr lang="it-IT" sz="950" b="1" dirty="0">
                <a:cs typeface="Dreaming Outloud Pro" panose="03050502040302030504" pitchFamily="66" charset="0"/>
              </a:rPr>
              <a:t>88%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Famiglia con figli </a:t>
            </a:r>
            <a:r>
              <a:rPr lang="it-IT" sz="950" b="1" dirty="0">
                <a:cs typeface="Dreaming Outloud Pro" panose="03050502040302030504" pitchFamily="66" charset="0"/>
              </a:rPr>
              <a:t>87%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75C35B02-A306-0A2E-C1EA-DE18605DB8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C9952EE9-63B1-F416-4213-820305502031}"/>
              </a:ext>
            </a:extLst>
          </p:cNvPr>
          <p:cNvSpPr/>
          <p:nvPr/>
        </p:nvSpPr>
        <p:spPr>
          <a:xfrm>
            <a:off x="6237117" y="3711324"/>
            <a:ext cx="4835667" cy="106216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4E069F04-A8CB-2387-F86D-2AEC8CE5F87F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334774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95EBEE43-9CA0-461F-72A9-7354AF09AB26}"/>
              </a:ext>
            </a:extLst>
          </p:cNvPr>
          <p:cNvGrpSpPr/>
          <p:nvPr/>
        </p:nvGrpSpPr>
        <p:grpSpPr>
          <a:xfrm>
            <a:off x="6347622" y="3855336"/>
            <a:ext cx="4625023" cy="507840"/>
            <a:chOff x="6160809" y="3049417"/>
            <a:chExt cx="4625023" cy="507840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551ABD40-E847-DFC6-5786-81D632761A14}"/>
                </a:ext>
              </a:extLst>
            </p:cNvPr>
            <p:cNvGrpSpPr/>
            <p:nvPr/>
          </p:nvGrpSpPr>
          <p:grpSpPr>
            <a:xfrm>
              <a:off x="6160809" y="3051510"/>
              <a:ext cx="694421" cy="503654"/>
              <a:chOff x="2764864" y="3331757"/>
              <a:chExt cx="707715" cy="503654"/>
            </a:xfrm>
          </p:grpSpPr>
          <p:pic>
            <p:nvPicPr>
              <p:cNvPr id="64" name="Elemento grafico 63">
                <a:extLst>
                  <a:ext uri="{FF2B5EF4-FFF2-40B4-BE49-F238E27FC236}">
                    <a16:creationId xmlns:a16="http://schemas.microsoft.com/office/drawing/2014/main" id="{5976560C-2516-EF31-EB59-E1A93EE83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A04ACC08-D5AD-046F-A805-23FDF6CFCFB9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077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</a:t>
                </a:r>
                <a:endParaRPr lang="it-IT" sz="1200" b="1" dirty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A971C737-672B-4A6A-FE73-A9F963CC4C20}"/>
                </a:ext>
              </a:extLst>
            </p:cNvPr>
            <p:cNvGrpSpPr/>
            <p:nvPr/>
          </p:nvGrpSpPr>
          <p:grpSpPr>
            <a:xfrm>
              <a:off x="6891173" y="3050558"/>
              <a:ext cx="543739" cy="505557"/>
              <a:chOff x="3509129" y="3329854"/>
              <a:chExt cx="554148" cy="505557"/>
            </a:xfrm>
          </p:grpSpPr>
          <p:pic>
            <p:nvPicPr>
              <p:cNvPr id="62" name="Elemento grafico 61">
                <a:extLst>
                  <a:ext uri="{FF2B5EF4-FFF2-40B4-BE49-F238E27FC236}">
                    <a16:creationId xmlns:a16="http://schemas.microsoft.com/office/drawing/2014/main" id="{E86BEA9D-4A33-E2F6-97AF-E23E2F4F8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896A8DD8-1D9F-B5F8-8AEC-06D819122B2C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5414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</a:t>
                </a:r>
                <a:endParaRPr lang="it-IT" sz="1200" b="1" dirty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4A09DD31-E480-A42F-6D3D-CD208166317D}"/>
                </a:ext>
              </a:extLst>
            </p:cNvPr>
            <p:cNvGrpSpPr/>
            <p:nvPr/>
          </p:nvGrpSpPr>
          <p:grpSpPr>
            <a:xfrm>
              <a:off x="7613297" y="3050558"/>
              <a:ext cx="396102" cy="505557"/>
              <a:chOff x="4236809" y="3329854"/>
              <a:chExt cx="403685" cy="505557"/>
            </a:xfrm>
          </p:grpSpPr>
          <p:pic>
            <p:nvPicPr>
              <p:cNvPr id="42" name="Elemento grafico 41">
                <a:extLst>
                  <a:ext uri="{FF2B5EF4-FFF2-40B4-BE49-F238E27FC236}">
                    <a16:creationId xmlns:a16="http://schemas.microsoft.com/office/drawing/2014/main" id="{1974C3A9-13E5-DDB1-6751-2AF1CCC45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D8DF5B9E-0F85-4932-6DC2-15B90A7E21A2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37444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</a:t>
                </a:r>
                <a:endParaRPr lang="it-IT" sz="1200" b="1" dirty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DE28D83E-FC51-4674-18BB-E4B2DC1F852E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40" name="Elemento grafico 39">
                <a:extLst>
                  <a:ext uri="{FF2B5EF4-FFF2-40B4-BE49-F238E27FC236}">
                    <a16:creationId xmlns:a16="http://schemas.microsoft.com/office/drawing/2014/main" id="{B63D92BC-2364-C448-4484-8E68F8039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DC37DE7-01DC-0C1A-8733-21293BFD9DAF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22E0DB85-7263-0454-0383-B82796E841D7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2D61B8D2-6F54-86D4-832E-71D2574CC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6C92F37-8CB5-CF2D-6E77-46FD906B01D0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BBD94868-7092-502B-3A02-FB021AAAB6B1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33" name="Elemento grafico 32">
                <a:extLst>
                  <a:ext uri="{FF2B5EF4-FFF2-40B4-BE49-F238E27FC236}">
                    <a16:creationId xmlns:a16="http://schemas.microsoft.com/office/drawing/2014/main" id="{A2BB444F-1099-0AC6-7871-49E01ABA0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ADBF375-A721-3C86-FDD2-7112A6395D22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1FEB6EF8-62D3-D6AE-5BD5-4B8B7315F669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31" name="Elemento grafico 30">
                <a:extLst>
                  <a:ext uri="{FF2B5EF4-FFF2-40B4-BE49-F238E27FC236}">
                    <a16:creationId xmlns:a16="http://schemas.microsoft.com/office/drawing/2014/main" id="{5E85F4E6-B78F-E499-43E2-47266B42C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0FC2A21-FC43-8342-D417-93BDA4C5E2F9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40BCE39A-B6CD-097C-D65C-A87FC33935E7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379947" y="245859"/>
            <a:chExt cx="1432057" cy="421764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0130ACF9-38C1-4441-E4DC-E9B8465BB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84732" y="306376"/>
              <a:ext cx="327688" cy="312447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78192229-9FB9-CE4E-64E0-75B430AB945F}"/>
                </a:ext>
              </a:extLst>
            </p:cNvPr>
            <p:cNvSpPr txBox="1"/>
            <p:nvPr/>
          </p:nvSpPr>
          <p:spPr>
            <a:xfrm>
              <a:off x="10788967" y="255907"/>
              <a:ext cx="1023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ITALO</a:t>
              </a:r>
            </a:p>
            <a:p>
              <a:r>
                <a:rPr lang="it-IT" sz="1000" b="1" dirty="0">
                  <a:solidFill>
                    <a:schemeClr val="tx2"/>
                  </a:solidFill>
                </a:rPr>
                <a:t>DISCENDENTI</a:t>
              </a:r>
            </a:p>
          </p:txBody>
        </p:sp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E2DC7F82-DC4A-8608-5C6F-1960F5779755}"/>
                </a:ext>
              </a:extLst>
            </p:cNvPr>
            <p:cNvSpPr/>
            <p:nvPr/>
          </p:nvSpPr>
          <p:spPr>
            <a:xfrm>
              <a:off x="10379947" y="245859"/>
              <a:ext cx="1432057" cy="421764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003A203E-CAD4-7A52-9CB4-582C1322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apertura ad utilizzare il servizio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F54E1E2-7D75-BB14-C39F-5DC2AC79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19721"/>
            <a:ext cx="11807176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L’apertura a utilizzare il servizio proposto da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molto ampia: 8 intervistati su 10 dichiarano che sicuramente o probabilmente lo farebbero, e addirittura la metà di questi lo farebbe con buona probabilità. L’interesse è maggiore tra i residenti in Argentina e Brasile, tra chi già conosce il servizio, tra i più giovani, le famiglie con figli e gli alto spendenti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5BCD552-B72F-EAE6-A513-BA0720C73219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2F4C7E64-C17E-00D5-AF33-046B1BCD99E3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65649A9-C464-4E00-5297-594CD842F002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3151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49113-355F-1453-AF93-82CEADF6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E9DB6F9D-D246-B65B-E0EF-A103B3F525FB}"/>
              </a:ext>
            </a:extLst>
          </p:cNvPr>
          <p:cNvSpPr txBox="1">
            <a:spLocks/>
          </p:cNvSpPr>
          <p:nvPr/>
        </p:nvSpPr>
        <p:spPr>
          <a:xfrm>
            <a:off x="432954" y="369402"/>
            <a:ext cx="11326092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chemeClr val="accent2"/>
                </a:solidFill>
              </a:rPr>
              <a:t>Focus </a:t>
            </a:r>
            <a:r>
              <a:rPr lang="it-IT" dirty="0" err="1">
                <a:solidFill>
                  <a:schemeClr val="accent2"/>
                </a:solidFill>
              </a:rPr>
              <a:t>Italea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9F53925-8099-0572-F123-5C8BD7FF1B5A}"/>
              </a:ext>
            </a:extLst>
          </p:cNvPr>
          <p:cNvSpPr txBox="1">
            <a:spLocks/>
          </p:cNvSpPr>
          <p:nvPr/>
        </p:nvSpPr>
        <p:spPr>
          <a:xfrm>
            <a:off x="432954" y="1134411"/>
            <a:ext cx="7742547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800" b="0" dirty="0">
                <a:solidFill>
                  <a:schemeClr val="bg1"/>
                </a:solidFill>
              </a:rPr>
              <a:t>TARGET EXPAT</a:t>
            </a:r>
            <a:endParaRPr lang="en-IN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06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35910-D4B7-3162-D20A-BDC6C107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F43B1-B39B-E455-0F4C-ADB58A37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33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74370DA8-79B7-0381-5D4E-689C39425A14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25 Prima d'ora avevi mai sentito parlare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N=592</a:t>
            </a:r>
          </a:p>
        </p:txBody>
      </p:sp>
      <p:graphicFrame>
        <p:nvGraphicFramePr>
          <p:cNvPr id="54" name="Grafico 53">
            <a:extLst>
              <a:ext uri="{FF2B5EF4-FFF2-40B4-BE49-F238E27FC236}">
                <a16:creationId xmlns:a16="http://schemas.microsoft.com/office/drawing/2014/main" id="{E055159E-E3FA-68A2-8058-FEAE96CB2047}"/>
              </a:ext>
            </a:extLst>
          </p:cNvPr>
          <p:cNvGraphicFramePr/>
          <p:nvPr/>
        </p:nvGraphicFramePr>
        <p:xfrm>
          <a:off x="1720848" y="2063304"/>
          <a:ext cx="4284310" cy="320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1C32E08-CED5-2F84-33B5-8EABAFEEF48F}"/>
              </a:ext>
            </a:extLst>
          </p:cNvPr>
          <p:cNvSpPr txBox="1"/>
          <p:nvPr/>
        </p:nvSpPr>
        <p:spPr>
          <a:xfrm>
            <a:off x="4869651" y="3703562"/>
            <a:ext cx="1988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Sì, lo conosco bene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1DD951B-4390-1C10-E62F-1E7717FEF872}"/>
              </a:ext>
            </a:extLst>
          </p:cNvPr>
          <p:cNvSpPr txBox="1"/>
          <p:nvPr/>
        </p:nvSpPr>
        <p:spPr>
          <a:xfrm>
            <a:off x="4247208" y="2053888"/>
            <a:ext cx="183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Sì, e ne ho usufruito in passato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C5EA3847-374D-1803-FC9C-6504DC5CB567}"/>
              </a:ext>
            </a:extLst>
          </p:cNvPr>
          <p:cNvSpPr/>
          <p:nvPr/>
        </p:nvSpPr>
        <p:spPr>
          <a:xfrm>
            <a:off x="792627" y="3608460"/>
            <a:ext cx="152675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55-64 anni </a:t>
            </a:r>
            <a:r>
              <a:rPr lang="it-IT" sz="950" b="1" dirty="0">
                <a:cs typeface="Dreaming Outloud Pro" panose="03050502040302030504" pitchFamily="66" charset="0"/>
              </a:rPr>
              <a:t>62%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Non lavora </a:t>
            </a:r>
            <a:r>
              <a:rPr lang="it-IT" sz="950" b="1" dirty="0">
                <a:cs typeface="Dreaming Outloud Pro" panose="03050502040302030504" pitchFamily="66" charset="0"/>
              </a:rPr>
              <a:t>62%</a:t>
            </a:r>
            <a:endParaRPr lang="it-IT" sz="950" dirty="0">
              <a:cs typeface="Dreaming Outloud Pro" panose="03050502040302030504" pitchFamily="66" charset="0"/>
            </a:endParaRPr>
          </a:p>
          <a:p>
            <a:r>
              <a:rPr lang="it-IT" sz="950" dirty="0">
                <a:cs typeface="Dreaming Outloud Pro" panose="03050502040302030504" pitchFamily="66" charset="0"/>
              </a:rPr>
              <a:t>Partner straniero </a:t>
            </a:r>
            <a:r>
              <a:rPr lang="it-IT" sz="950" b="1" dirty="0">
                <a:cs typeface="Dreaming Outloud Pro" panose="03050502040302030504" pitchFamily="66" charset="0"/>
              </a:rPr>
              <a:t>51%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5510ABF-39A6-1F12-7638-FE4F23F247DD}"/>
              </a:ext>
            </a:extLst>
          </p:cNvPr>
          <p:cNvSpPr txBox="1"/>
          <p:nvPr/>
        </p:nvSpPr>
        <p:spPr>
          <a:xfrm>
            <a:off x="609592" y="3117123"/>
            <a:ext cx="198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/>
              <a:t>No, non ne avevo mai sentito parlare</a:t>
            </a:r>
          </a:p>
        </p:txBody>
      </p:sp>
      <p:pic>
        <p:nvPicPr>
          <p:cNvPr id="59" name="Elemento grafico 58">
            <a:extLst>
              <a:ext uri="{FF2B5EF4-FFF2-40B4-BE49-F238E27FC236}">
                <a16:creationId xmlns:a16="http://schemas.microsoft.com/office/drawing/2014/main" id="{13A79D1B-858C-E734-A4B1-00C92E50D2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949603" y="3522594"/>
            <a:ext cx="479214" cy="479214"/>
          </a:xfrm>
          <a:prstGeom prst="rect">
            <a:avLst/>
          </a:prstGeom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F9EA4AB1-4F28-6BD9-4A75-43D69A5B9104}"/>
              </a:ext>
            </a:extLst>
          </p:cNvPr>
          <p:cNvSpPr txBox="1"/>
          <p:nvPr/>
        </p:nvSpPr>
        <p:spPr>
          <a:xfrm>
            <a:off x="3139839" y="5002105"/>
            <a:ext cx="148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Sì, lo conosco solo di nome</a:t>
            </a:r>
          </a:p>
        </p:txBody>
      </p:sp>
      <p:pic>
        <p:nvPicPr>
          <p:cNvPr id="83" name="Elemento grafico 82">
            <a:extLst>
              <a:ext uri="{FF2B5EF4-FFF2-40B4-BE49-F238E27FC236}">
                <a16:creationId xmlns:a16="http://schemas.microsoft.com/office/drawing/2014/main" id="{9C04E90A-BBF3-DE77-221E-2CDF118202AD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9917" y="2504215"/>
            <a:ext cx="5682907" cy="2763574"/>
          </a:xfrm>
          <a:prstGeom prst="rect">
            <a:avLst/>
          </a:prstGeom>
        </p:spPr>
      </p:pic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4CE8F3D1-20BF-B36F-2415-0F1E905E382B}"/>
              </a:ext>
            </a:extLst>
          </p:cNvPr>
          <p:cNvSpPr txBox="1"/>
          <p:nvPr/>
        </p:nvSpPr>
        <p:spPr>
          <a:xfrm>
            <a:off x="7188830" y="3077746"/>
            <a:ext cx="2270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CONOSCENZA TOTALE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38D6661E-3B86-C49C-C7F6-57DE8E587F3C}"/>
              </a:ext>
            </a:extLst>
          </p:cNvPr>
          <p:cNvSpPr txBox="1"/>
          <p:nvPr/>
        </p:nvSpPr>
        <p:spPr>
          <a:xfrm>
            <a:off x="9245758" y="2970024"/>
            <a:ext cx="108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+mj-lt"/>
                <a:cs typeface="Dreaming Outloud Pro" panose="03050502040302030504" pitchFamily="66" charset="0"/>
              </a:rPr>
              <a:t>60%</a:t>
            </a:r>
          </a:p>
        </p:txBody>
      </p:sp>
      <p:graphicFrame>
        <p:nvGraphicFramePr>
          <p:cNvPr id="86" name="Tabella 85">
            <a:extLst>
              <a:ext uri="{FF2B5EF4-FFF2-40B4-BE49-F238E27FC236}">
                <a16:creationId xmlns:a16="http://schemas.microsoft.com/office/drawing/2014/main" id="{789491EE-8CC0-A67A-2781-043143267EB1}"/>
              </a:ext>
            </a:extLst>
          </p:cNvPr>
          <p:cNvGraphicFramePr>
            <a:graphicFrameLocks noGrp="1"/>
          </p:cNvGraphicFramePr>
          <p:nvPr/>
        </p:nvGraphicFramePr>
        <p:xfrm>
          <a:off x="7270425" y="4343362"/>
          <a:ext cx="4032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87" name="Gruppo 86">
            <a:extLst>
              <a:ext uri="{FF2B5EF4-FFF2-40B4-BE49-F238E27FC236}">
                <a16:creationId xmlns:a16="http://schemas.microsoft.com/office/drawing/2014/main" id="{ADF211B3-60E1-968E-9691-E1CCEE5C362A}"/>
              </a:ext>
            </a:extLst>
          </p:cNvPr>
          <p:cNvGrpSpPr/>
          <p:nvPr/>
        </p:nvGrpSpPr>
        <p:grpSpPr>
          <a:xfrm>
            <a:off x="7180759" y="3863924"/>
            <a:ext cx="4205029" cy="504000"/>
            <a:chOff x="7464223" y="4464578"/>
            <a:chExt cx="4205029" cy="504000"/>
          </a:xfrm>
        </p:grpSpPr>
        <p:grpSp>
          <p:nvGrpSpPr>
            <p:cNvPr id="88" name="Gruppo 87">
              <a:extLst>
                <a:ext uri="{FF2B5EF4-FFF2-40B4-BE49-F238E27FC236}">
                  <a16:creationId xmlns:a16="http://schemas.microsoft.com/office/drawing/2014/main" id="{98D2AAB6-8D2B-1F6D-4721-512BFD6510BF}"/>
                </a:ext>
              </a:extLst>
            </p:cNvPr>
            <p:cNvGrpSpPr/>
            <p:nvPr/>
          </p:nvGrpSpPr>
          <p:grpSpPr>
            <a:xfrm>
              <a:off x="7464223" y="4466594"/>
              <a:ext cx="732893" cy="492497"/>
              <a:chOff x="2764864" y="3331757"/>
              <a:chExt cx="775420" cy="511287"/>
            </a:xfrm>
          </p:grpSpPr>
          <p:pic>
            <p:nvPicPr>
              <p:cNvPr id="107" name="Elemento grafico 106">
                <a:extLst>
                  <a:ext uri="{FF2B5EF4-FFF2-40B4-BE49-F238E27FC236}">
                    <a16:creationId xmlns:a16="http://schemas.microsoft.com/office/drawing/2014/main" id="{56381184-2A8B-529F-1463-3D0C6C7E7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51BF3EAB-DDBA-1F54-5309-A7524FDC01E3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75420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BE789BA6-03AE-8319-EC1A-9CAF7E6C2293}"/>
                </a:ext>
              </a:extLst>
            </p:cNvPr>
            <p:cNvGrpSpPr/>
            <p:nvPr/>
          </p:nvGrpSpPr>
          <p:grpSpPr>
            <a:xfrm>
              <a:off x="8128414" y="4465678"/>
              <a:ext cx="582211" cy="494330"/>
              <a:chOff x="3509129" y="3329854"/>
              <a:chExt cx="615994" cy="513190"/>
            </a:xfrm>
          </p:grpSpPr>
          <p:pic>
            <p:nvPicPr>
              <p:cNvPr id="105" name="Elemento grafico 104">
                <a:extLst>
                  <a:ext uri="{FF2B5EF4-FFF2-40B4-BE49-F238E27FC236}">
                    <a16:creationId xmlns:a16="http://schemas.microsoft.com/office/drawing/2014/main" id="{326F53DC-E9A3-F89F-7674-A419373BD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1CEB2574-D5D8-6A0A-8FAF-C38D9B8AAD24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615994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4FDCC387-8227-2F15-EE96-07887D39D0DA}"/>
                </a:ext>
              </a:extLst>
            </p:cNvPr>
            <p:cNvGrpSpPr/>
            <p:nvPr/>
          </p:nvGrpSpPr>
          <p:grpSpPr>
            <a:xfrm>
              <a:off x="8784677" y="4465678"/>
              <a:ext cx="422266" cy="494330"/>
              <a:chOff x="4236809" y="3329854"/>
              <a:chExt cx="446768" cy="513190"/>
            </a:xfrm>
          </p:grpSpPr>
          <p:pic>
            <p:nvPicPr>
              <p:cNvPr id="103" name="Elemento grafico 102">
                <a:extLst>
                  <a:ext uri="{FF2B5EF4-FFF2-40B4-BE49-F238E27FC236}">
                    <a16:creationId xmlns:a16="http://schemas.microsoft.com/office/drawing/2014/main" id="{4B14382D-96D8-32E3-07C9-93C6769AD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3D03894F-2F27-77D9-3E5D-DCE58F2B5EA0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29432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D7801ED9-19D6-F7D0-A9B0-79DBFF844C68}"/>
                </a:ext>
              </a:extLst>
            </p:cNvPr>
            <p:cNvGrpSpPr/>
            <p:nvPr/>
          </p:nvGrpSpPr>
          <p:grpSpPr>
            <a:xfrm>
              <a:off x="9273744" y="4465678"/>
              <a:ext cx="564578" cy="494330"/>
              <a:chOff x="4787369" y="3329854"/>
              <a:chExt cx="597339" cy="513190"/>
            </a:xfrm>
          </p:grpSpPr>
          <p:pic>
            <p:nvPicPr>
              <p:cNvPr id="101" name="Elemento grafico 100">
                <a:extLst>
                  <a:ext uri="{FF2B5EF4-FFF2-40B4-BE49-F238E27FC236}">
                    <a16:creationId xmlns:a16="http://schemas.microsoft.com/office/drawing/2014/main" id="{1276A8FD-82CB-CDDA-848F-B80DE6B54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102" name="CasellaDiTesto 101">
                <a:extLst>
                  <a:ext uri="{FF2B5EF4-FFF2-40B4-BE49-F238E27FC236}">
                    <a16:creationId xmlns:a16="http://schemas.microsoft.com/office/drawing/2014/main" id="{8BBB9513-F43C-B931-EF4A-EE82F1DDA384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97339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4E71DFF5-ECC1-E52A-CEF0-5BBA6B28EAF6}"/>
                </a:ext>
              </a:extLst>
            </p:cNvPr>
            <p:cNvGrpSpPr/>
            <p:nvPr/>
          </p:nvGrpSpPr>
          <p:grpSpPr>
            <a:xfrm>
              <a:off x="10893224" y="4464578"/>
              <a:ext cx="776028" cy="504000"/>
              <a:chOff x="10906735" y="4464578"/>
              <a:chExt cx="805636" cy="523229"/>
            </a:xfrm>
          </p:grpSpPr>
          <p:pic>
            <p:nvPicPr>
              <p:cNvPr id="99" name="Picture 2">
                <a:extLst>
                  <a:ext uri="{FF2B5EF4-FFF2-40B4-BE49-F238E27FC236}">
                    <a16:creationId xmlns:a16="http://schemas.microsoft.com/office/drawing/2014/main" id="{A173EDF3-FA27-D4D0-355C-9E79E27A1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3580" y="4464578"/>
                <a:ext cx="411946" cy="32372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</p:pic>
          <p:sp>
            <p:nvSpPr>
              <p:cNvPr id="100" name="CasellaDiTesto 99">
                <a:extLst>
                  <a:ext uri="{FF2B5EF4-FFF2-40B4-BE49-F238E27FC236}">
                    <a16:creationId xmlns:a16="http://schemas.microsoft.com/office/drawing/2014/main" id="{E022E28C-D0A5-A41C-652E-948E1B70C085}"/>
                  </a:ext>
                </a:extLst>
              </p:cNvPr>
              <p:cNvSpPr txBox="1"/>
              <p:nvPr/>
            </p:nvSpPr>
            <p:spPr>
              <a:xfrm>
                <a:off x="10906735" y="4772363"/>
                <a:ext cx="8056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D473B2C6-BD5E-C3D6-80DF-6A8D42D57A52}"/>
                </a:ext>
              </a:extLst>
            </p:cNvPr>
            <p:cNvGrpSpPr/>
            <p:nvPr/>
          </p:nvGrpSpPr>
          <p:grpSpPr>
            <a:xfrm>
              <a:off x="10348397" y="4465678"/>
              <a:ext cx="655949" cy="494330"/>
              <a:chOff x="10320709" y="4465719"/>
              <a:chExt cx="680976" cy="513190"/>
            </a:xfrm>
          </p:grpSpPr>
          <p:pic>
            <p:nvPicPr>
              <p:cNvPr id="97" name="Elemento grafico 96">
                <a:extLst>
                  <a:ext uri="{FF2B5EF4-FFF2-40B4-BE49-F238E27FC236}">
                    <a16:creationId xmlns:a16="http://schemas.microsoft.com/office/drawing/2014/main" id="{F2032A28-FADD-5290-B230-8D83253B7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457055" y="4465719"/>
                <a:ext cx="396102" cy="319159"/>
              </a:xfrm>
              <a:prstGeom prst="rect">
                <a:avLst/>
              </a:prstGeom>
            </p:spPr>
          </p:pic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089BB2E9-8155-2C2C-EC90-38A76F795AA7}"/>
                  </a:ext>
                </a:extLst>
              </p:cNvPr>
              <p:cNvSpPr txBox="1"/>
              <p:nvPr/>
            </p:nvSpPr>
            <p:spPr>
              <a:xfrm>
                <a:off x="10320709" y="4771221"/>
                <a:ext cx="680976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2CB11E1D-12E3-B10E-72DD-7C12B39D8A09}"/>
                </a:ext>
              </a:extLst>
            </p:cNvPr>
            <p:cNvGrpSpPr/>
            <p:nvPr/>
          </p:nvGrpSpPr>
          <p:grpSpPr>
            <a:xfrm>
              <a:off x="9780757" y="4465678"/>
              <a:ext cx="675185" cy="494330"/>
              <a:chOff x="5369200" y="3329854"/>
              <a:chExt cx="714364" cy="513190"/>
            </a:xfrm>
          </p:grpSpPr>
          <p:pic>
            <p:nvPicPr>
              <p:cNvPr id="95" name="Elemento grafico 94">
                <a:extLst>
                  <a:ext uri="{FF2B5EF4-FFF2-40B4-BE49-F238E27FC236}">
                    <a16:creationId xmlns:a16="http://schemas.microsoft.com/office/drawing/2014/main" id="{EA50ABA5-8D28-1B44-0643-ECB23BD3B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96" name="CasellaDiTesto 95">
                <a:extLst>
                  <a:ext uri="{FF2B5EF4-FFF2-40B4-BE49-F238E27FC236}">
                    <a16:creationId xmlns:a16="http://schemas.microsoft.com/office/drawing/2014/main" id="{261A897B-52FD-8348-6F2A-C490A134FE2F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714364" cy="20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79F9949A-EA7E-7D78-5BE4-F7D46387E3D6}"/>
              </a:ext>
            </a:extLst>
          </p:cNvPr>
          <p:cNvSpPr/>
          <p:nvPr/>
        </p:nvSpPr>
        <p:spPr>
          <a:xfrm>
            <a:off x="10203732" y="2935464"/>
            <a:ext cx="188361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pPr fontAlgn="b"/>
            <a:r>
              <a:rPr lang="it-IT" sz="950" dirty="0"/>
              <a:t>Partner Italo discendente </a:t>
            </a:r>
            <a:r>
              <a:rPr lang="it-IT" sz="950" b="1" dirty="0"/>
              <a:t>79%</a:t>
            </a:r>
          </a:p>
          <a:p>
            <a:pPr fontAlgn="b"/>
            <a:r>
              <a:rPr lang="it-IT" sz="950" dirty="0"/>
              <a:t>Acquistano beni di lusso  </a:t>
            </a:r>
            <a:r>
              <a:rPr lang="it-IT" sz="950" b="1" dirty="0"/>
              <a:t>72%</a:t>
            </a:r>
          </a:p>
          <a:p>
            <a:pPr fontAlgn="b"/>
            <a:r>
              <a:rPr lang="it-IT" sz="950" dirty="0"/>
              <a:t>25-34 anni </a:t>
            </a:r>
            <a:r>
              <a:rPr lang="it-IT" sz="950" b="1" dirty="0"/>
              <a:t>70%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A3B641-D4D5-0C64-E05D-8B4193572EBB}"/>
              </a:ext>
            </a:extLst>
          </p:cNvPr>
          <p:cNvSpPr txBox="1"/>
          <p:nvPr/>
        </p:nvSpPr>
        <p:spPr>
          <a:xfrm>
            <a:off x="11235882" y="5835698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75D88F8-F422-4BF8-E7E7-26CAD16098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169721" flipV="1">
            <a:off x="5864305" y="1832479"/>
            <a:ext cx="2051880" cy="1796578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60D42B45-A9D0-DBCF-B278-39A5116569BD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2919827-15F3-854D-9960-364CF5641094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126E852-1753-F28F-B190-FAF115C71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D7BE293E-6784-0C1F-D45E-A66F388CCADB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Titolo 5">
            <a:extLst>
              <a:ext uri="{FF2B5EF4-FFF2-40B4-BE49-F238E27FC236}">
                <a16:creationId xmlns:a16="http://schemas.microsoft.com/office/drawing/2014/main" id="{7FC435FD-D39B-262D-1849-5EE37ED8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conoscenza ed esperienza di utilizzo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AF5F27F-2AA3-A60A-E9AA-49F844439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642" y="706920"/>
            <a:ext cx="11626228" cy="430887"/>
          </a:xfrm>
        </p:spPr>
        <p:txBody>
          <a:bodyPr/>
          <a:lstStyle/>
          <a:p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conosciuta da 6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su 10: oltre un quarto del campione dichiara una conoscenza approfondita del servizio, mentre poco più di 1 intervistato su 10 ne ha un’esperienza di utilizzo diretta. La notorietà risulta più elevata tra i più giovani e gli alto spendenti.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F990B84-1F1F-EB24-AC73-7DC3293D28BD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23DB7B7-D13F-362A-000A-B640A8442D64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7D9D6C2-52EC-8432-7C57-F1251F7E98EE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87786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FDC94-17EF-BAA4-7BAA-59920D931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08D121-403D-520C-3BF3-6CE9E28C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34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CF83F900-1212-3E67-51F2-5590C8521F72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25.1 Quanto sei soddisfatto dell'esperienza con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che hanno usufruito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N=84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B717B39-0E38-E2FE-67E7-4F614D88B197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974EDBA-19F3-3E58-1547-D87D3F4D8061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F150DD-03B1-BFAA-57B1-F44D7B380021}"/>
              </a:ext>
            </a:extLst>
          </p:cNvPr>
          <p:cNvSpPr txBox="1"/>
          <p:nvPr/>
        </p:nvSpPr>
        <p:spPr>
          <a:xfrm>
            <a:off x="4592269" y="1703853"/>
            <a:ext cx="14366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0320D0A-A110-AFF8-E81D-761E892E8CB1}"/>
              </a:ext>
            </a:extLst>
          </p:cNvPr>
          <p:cNvSpPr/>
          <p:nvPr/>
        </p:nvSpPr>
        <p:spPr>
          <a:xfrm>
            <a:off x="6237117" y="3837178"/>
            <a:ext cx="4835667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5CF9602-E41D-DA6B-1BCF-EFAA193F16A8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46062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11" name="Gruppo 10">
            <a:extLst>
              <a:ext uri="{FF2B5EF4-FFF2-40B4-BE49-F238E27FC236}">
                <a16:creationId xmlns:a16="http://schemas.microsoft.com/office/drawing/2014/main" id="{75D9AFCD-BF1A-A001-9C86-EC1D57E01652}"/>
              </a:ext>
            </a:extLst>
          </p:cNvPr>
          <p:cNvGrpSpPr/>
          <p:nvPr/>
        </p:nvGrpSpPr>
        <p:grpSpPr>
          <a:xfrm>
            <a:off x="6347620" y="3981190"/>
            <a:ext cx="4663501" cy="507840"/>
            <a:chOff x="6160807" y="3049417"/>
            <a:chExt cx="4663501" cy="50784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D5A471B-FFB6-E31C-C455-19F3AD2723C8}"/>
                </a:ext>
              </a:extLst>
            </p:cNvPr>
            <p:cNvGrpSpPr/>
            <p:nvPr/>
          </p:nvGrpSpPr>
          <p:grpSpPr>
            <a:xfrm>
              <a:off x="6160807" y="3051510"/>
              <a:ext cx="732893" cy="503654"/>
              <a:chOff x="2764864" y="3331757"/>
              <a:chExt cx="746924" cy="503654"/>
            </a:xfrm>
          </p:grpSpPr>
          <p:pic>
            <p:nvPicPr>
              <p:cNvPr id="35" name="Elemento grafico 34">
                <a:extLst>
                  <a:ext uri="{FF2B5EF4-FFF2-40B4-BE49-F238E27FC236}">
                    <a16:creationId xmlns:a16="http://schemas.microsoft.com/office/drawing/2014/main" id="{705681EC-BFCB-8996-E29A-7979CD7A4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A616DD9-64DD-98C0-810F-83FEEAD36AE4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F60703DF-83D5-3FF6-C227-1B7D96219A2F}"/>
                </a:ext>
              </a:extLst>
            </p:cNvPr>
            <p:cNvGrpSpPr/>
            <p:nvPr/>
          </p:nvGrpSpPr>
          <p:grpSpPr>
            <a:xfrm>
              <a:off x="6891176" y="3050558"/>
              <a:ext cx="582211" cy="505557"/>
              <a:chOff x="3509129" y="3329854"/>
              <a:chExt cx="593356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561ACE74-0260-A27C-DB7B-7F638080E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92F5413-70D7-46D4-67CB-E7725046FAFA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723B3009-EC3B-392A-7693-42F0CED48357}"/>
                </a:ext>
              </a:extLst>
            </p:cNvPr>
            <p:cNvGrpSpPr/>
            <p:nvPr/>
          </p:nvGrpSpPr>
          <p:grpSpPr>
            <a:xfrm>
              <a:off x="7613295" y="3050558"/>
              <a:ext cx="422890" cy="505557"/>
              <a:chOff x="4236809" y="3329854"/>
              <a:chExt cx="430986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67A705C5-95AD-434F-D020-BA3F5BD61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1E0192E-D298-E2EE-8BFE-1FE77783D72F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D4E02E46-B174-34F4-83D4-A47B262A8CA7}"/>
                </a:ext>
              </a:extLst>
            </p:cNvPr>
            <p:cNvGrpSpPr/>
            <p:nvPr/>
          </p:nvGrpSpPr>
          <p:grpSpPr>
            <a:xfrm>
              <a:off x="8182281" y="3050558"/>
              <a:ext cx="603050" cy="505557"/>
              <a:chOff x="4787369" y="3329854"/>
              <a:chExt cx="614594" cy="505557"/>
            </a:xfrm>
          </p:grpSpPr>
          <p:pic>
            <p:nvPicPr>
              <p:cNvPr id="25" name="Elemento grafico 24">
                <a:extLst>
                  <a:ext uri="{FF2B5EF4-FFF2-40B4-BE49-F238E27FC236}">
                    <a16:creationId xmlns:a16="http://schemas.microsoft.com/office/drawing/2014/main" id="{2D6A2520-7A2F-2573-C45F-DBF240FED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1622D00-BCFA-F1F4-2EBE-7378594D64B0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6145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CANADA*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7F28B0F4-2A49-4F7E-DD43-FF944DC2E890}"/>
                </a:ext>
              </a:extLst>
            </p:cNvPr>
            <p:cNvGrpSpPr/>
            <p:nvPr/>
          </p:nvGrpSpPr>
          <p:grpSpPr>
            <a:xfrm>
              <a:off x="10006455" y="3049417"/>
              <a:ext cx="817853" cy="507840"/>
              <a:chOff x="6605516" y="3327571"/>
              <a:chExt cx="833509" cy="507840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A5E1ABDA-65A7-1122-4CB7-9CA25DA8E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79EEB393-1AF8-F7C5-F79F-5025FACC1E38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83350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UNITO*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1FBF8F7B-F718-3544-9562-BBCA904361AF}"/>
                </a:ext>
              </a:extLst>
            </p:cNvPr>
            <p:cNvGrpSpPr/>
            <p:nvPr/>
          </p:nvGrpSpPr>
          <p:grpSpPr>
            <a:xfrm>
              <a:off x="9420427" y="3050558"/>
              <a:ext cx="694421" cy="505557"/>
              <a:chOff x="6013439" y="3329854"/>
              <a:chExt cx="707714" cy="505557"/>
            </a:xfrm>
          </p:grpSpPr>
          <p:pic>
            <p:nvPicPr>
              <p:cNvPr id="21" name="Elemento grafico 20">
                <a:extLst>
                  <a:ext uri="{FF2B5EF4-FFF2-40B4-BE49-F238E27FC236}">
                    <a16:creationId xmlns:a16="http://schemas.microsoft.com/office/drawing/2014/main" id="{3A3EEB82-39FA-E3B1-3D9A-548DB4B37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D50A81A-FB66-2091-2775-C124D87CF3DB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70771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GERMANIA*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92F01E15-4FCD-07F1-6C97-34BCC0D5C383}"/>
                </a:ext>
              </a:extLst>
            </p:cNvPr>
            <p:cNvGrpSpPr/>
            <p:nvPr/>
          </p:nvGrpSpPr>
          <p:grpSpPr>
            <a:xfrm>
              <a:off x="8759674" y="3050558"/>
              <a:ext cx="713657" cy="505557"/>
              <a:chOff x="5369200" y="3329854"/>
              <a:chExt cx="727318" cy="505557"/>
            </a:xfrm>
          </p:grpSpPr>
          <p:pic>
            <p:nvPicPr>
              <p:cNvPr id="19" name="Elemento grafico 18">
                <a:extLst>
                  <a:ext uri="{FF2B5EF4-FFF2-40B4-BE49-F238E27FC236}">
                    <a16:creationId xmlns:a16="http://schemas.microsoft.com/office/drawing/2014/main" id="{C6A29142-C2C3-51CA-AEDB-3EC2A381F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1214B5E-4894-7E57-F304-F8596A25843D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72731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AUSTRALIA*</a:t>
                </a:r>
                <a:endParaRPr lang="it-IT" sz="1200" b="1" dirty="0"/>
              </a:p>
            </p:txBody>
          </p:sp>
        </p:grpSp>
      </p:grpSp>
      <p:graphicFrame>
        <p:nvGraphicFramePr>
          <p:cNvPr id="45" name="Graphique 4">
            <a:extLst>
              <a:ext uri="{FF2B5EF4-FFF2-40B4-BE49-F238E27FC236}">
                <a16:creationId xmlns:a16="http://schemas.microsoft.com/office/drawing/2014/main" id="{E060AE66-757F-3BCC-CEDA-4D0D87A63A3F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5F53AB8-5742-59C0-08B6-5763D42E289C}"/>
              </a:ext>
            </a:extLst>
          </p:cNvPr>
          <p:cNvSpPr txBox="1"/>
          <p:nvPr/>
        </p:nvSpPr>
        <p:spPr>
          <a:xfrm>
            <a:off x="11235882" y="5835698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CF8FAC35-4EA8-46A1-E0E1-E173AD4F8FAC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B3DCB84A-CCAD-6D5C-A851-F6FF9E7A6DC7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DD60B973-9225-5E31-F6AB-2AC897BC9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82B7AA21-3127-1483-47D6-CC35BC75D1C8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Titolo 28">
            <a:extLst>
              <a:ext uri="{FF2B5EF4-FFF2-40B4-BE49-F238E27FC236}">
                <a16:creationId xmlns:a16="http://schemas.microsoft.com/office/drawing/2014/main" id="{A0D5F05E-7D2A-FDB2-AFAC-BE0CB08E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soddisfazione per il servizio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248CEB1-A904-803C-1B8B-46A1A6FBF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642" y="706920"/>
            <a:ext cx="11626228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Tra chi ha utilizzato il servizio offerto da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la soddisfazione è decisamente diffusa: quasi la totalità dei rispondenti si esprime in termini molto positivi e oltre 6 su 10 si dichiarano molto soddisfatti. Le aree di criticità risultano contenute e riguardano in particolare gli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residenti in Argentina.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2D21F59-4168-CCBA-5978-FEE691402D5B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95BE9E3-FB4C-AD67-1596-1B3793468004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B09432E3-1B26-4EEA-EE9B-37CE29648510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53385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EDD91-596C-792D-58E8-A8C309AAF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un angolo arrotondato 1">
            <a:extLst>
              <a:ext uri="{FF2B5EF4-FFF2-40B4-BE49-F238E27FC236}">
                <a16:creationId xmlns:a16="http://schemas.microsoft.com/office/drawing/2014/main" id="{C59475B2-F6C9-C931-B152-029AAC1BBB12}"/>
              </a:ext>
            </a:extLst>
          </p:cNvPr>
          <p:cNvSpPr/>
          <p:nvPr/>
        </p:nvSpPr>
        <p:spPr>
          <a:xfrm rot="16200000" flipV="1">
            <a:off x="5084064" y="-3900051"/>
            <a:ext cx="1252728" cy="11420856"/>
          </a:xfrm>
          <a:prstGeom prst="round1Rect">
            <a:avLst>
              <a:gd name="adj" fmla="val 2761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37EE4CC7-DBD0-BD51-D19F-2B9744C3DD03}"/>
              </a:ext>
            </a:extLst>
          </p:cNvPr>
          <p:cNvSpPr txBox="1">
            <a:spLocks/>
          </p:cNvSpPr>
          <p:nvPr/>
        </p:nvSpPr>
        <p:spPr>
          <a:xfrm>
            <a:off x="1187639" y="6343824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25.2 Quali aspetti ti hanno soddisfatto maggiormente?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soddisfatti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N=81</a:t>
            </a:r>
          </a:p>
        </p:txBody>
      </p:sp>
      <p:sp>
        <p:nvSpPr>
          <p:cNvPr id="43" name="Titolo 11">
            <a:extLst>
              <a:ext uri="{FF2B5EF4-FFF2-40B4-BE49-F238E27FC236}">
                <a16:creationId xmlns:a16="http://schemas.microsoft.com/office/drawing/2014/main" id="{F951C492-7055-C266-29E2-9373297F6518}"/>
              </a:ext>
            </a:extLst>
          </p:cNvPr>
          <p:cNvSpPr txBox="1">
            <a:spLocks/>
          </p:cNvSpPr>
          <p:nvPr/>
        </p:nvSpPr>
        <p:spPr>
          <a:xfrm>
            <a:off x="235094" y="167108"/>
            <a:ext cx="11326092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dirty="0" err="1"/>
              <a:t>Italea</a:t>
            </a:r>
            <a:r>
              <a:rPr lang="it-IT" dirty="0"/>
              <a:t>: aspetti del servizio che soddisfano</a:t>
            </a:r>
            <a:br>
              <a:rPr lang="it-IT" dirty="0"/>
            </a:br>
            <a:r>
              <a:rPr lang="it-IT" sz="2000" b="0" dirty="0">
                <a:latin typeface="SempioneGrotesk"/>
                <a:ea typeface="+mn-ea"/>
                <a:cs typeface="+mn-cs"/>
              </a:rPr>
              <a:t>- Risposte spontanee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6C8826-68C2-D3F6-4BFC-C36EA10C193A}"/>
              </a:ext>
            </a:extLst>
          </p:cNvPr>
          <p:cNvSpPr txBox="1"/>
          <p:nvPr/>
        </p:nvSpPr>
        <p:spPr>
          <a:xfrm>
            <a:off x="172606" y="1292463"/>
            <a:ext cx="11086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Per il target </a:t>
            </a:r>
            <a:r>
              <a:rPr lang="it-IT" sz="1500" dirty="0" err="1">
                <a:solidFill>
                  <a:schemeClr val="tx2">
                    <a:lumMod val="50000"/>
                  </a:schemeClr>
                </a:solidFill>
              </a:rPr>
              <a:t>Expat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LA SODDISFAZIONE NASCE PRINCIPALMENTE DALLA QUALITÀ DELL’ESPERIENZA DI VIAGGIO: 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un’Italia autentica, culturalmente ricca, ben organizzata e personalizzata. Il valore del servizio è percepito soprattutto nella capacità di offrire </a:t>
            </a:r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esperienze immersive, curate 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it-IT" sz="1500" b="1" dirty="0">
                <a:solidFill>
                  <a:schemeClr val="tx2">
                    <a:lumMod val="50000"/>
                  </a:schemeClr>
                </a:solidFill>
              </a:rPr>
              <a:t> affidabili</a:t>
            </a: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, più che in una connessione identitaria profonda.</a:t>
            </a:r>
            <a:br>
              <a:rPr lang="it-IT" sz="15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1500" dirty="0">
                <a:solidFill>
                  <a:schemeClr val="tx2">
                    <a:lumMod val="50000"/>
                  </a:schemeClr>
                </a:solidFill>
              </a:rPr>
              <a:t>Più in dettaglio, il progetto soddisfa per: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29CA1B6-A0D4-97D1-9A9A-51BA307C65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8262871">
            <a:off x="10766674" y="2152286"/>
            <a:ext cx="840202" cy="84020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A4E44A-2FDF-AE3C-CD0B-AD69B4F634A0}"/>
              </a:ext>
            </a:extLst>
          </p:cNvPr>
          <p:cNvSpPr txBox="1"/>
          <p:nvPr/>
        </p:nvSpPr>
        <p:spPr>
          <a:xfrm>
            <a:off x="611614" y="2796676"/>
            <a:ext cx="49554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Esperienza culturale immersiva</a:t>
            </a:r>
          </a:p>
          <a:p>
            <a:r>
              <a:rPr lang="it-IT" sz="1300" dirty="0"/>
              <a:t>L’elemento principale di soddisfazione è vivere l’Italia come cultura autentica, fatta di tradizioni, persone e vita locale, non solo come semplice meta turistica.</a:t>
            </a:r>
            <a:endParaRPr lang="it-IT" sz="13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24475A-10B4-BACF-8221-74F572FB013C}"/>
              </a:ext>
            </a:extLst>
          </p:cNvPr>
          <p:cNvSpPr txBox="1"/>
          <p:nvPr/>
        </p:nvSpPr>
        <p:spPr>
          <a:xfrm>
            <a:off x="611614" y="4642836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Personalizzazione del viaggio</a:t>
            </a:r>
          </a:p>
          <a:p>
            <a:r>
              <a:rPr lang="it-IT" sz="1300" dirty="0"/>
              <a:t>Gli </a:t>
            </a:r>
            <a:r>
              <a:rPr lang="it-IT" sz="1300" dirty="0" err="1"/>
              <a:t>Expat</a:t>
            </a:r>
            <a:r>
              <a:rPr lang="it-IT" sz="1300" dirty="0"/>
              <a:t> valorizzano fortemente itinerari su misura, costruiti intorno ai propri interessi e al proprio modo di viaggiare.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5D46E1-174E-6C19-177C-333F3EB7B721}"/>
              </a:ext>
            </a:extLst>
          </p:cNvPr>
          <p:cNvSpPr txBox="1"/>
          <p:nvPr/>
        </p:nvSpPr>
        <p:spPr>
          <a:xfrm>
            <a:off x="6492461" y="4642836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Genealogia come valore aggiunto</a:t>
            </a:r>
          </a:p>
          <a:p>
            <a:r>
              <a:rPr lang="it-IT" sz="1300" dirty="0"/>
              <a:t>La ricerca delle origini è apprezzata soprattutto come elemento culturale e narrativo che arricchisce l’esperienza di viaggio.</a:t>
            </a:r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95642F00-6E12-D54B-C35C-7C616E1CAD9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282" y="2849971"/>
            <a:ext cx="216000" cy="159158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10AC97CD-E7E7-37A3-41F3-622FE9F635BB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282" y="4687410"/>
            <a:ext cx="216000" cy="159158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BA064733-A322-063C-B9D9-680660ADAE7C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599" y="4687410"/>
            <a:ext cx="216000" cy="159158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4886C6B8-5602-DE4F-01CA-12368503AE7A}"/>
              </a:ext>
            </a:extLst>
          </p:cNvPr>
          <p:cNvCxnSpPr>
            <a:cxnSpLocks/>
          </p:cNvCxnSpPr>
          <p:nvPr/>
        </p:nvCxnSpPr>
        <p:spPr>
          <a:xfrm>
            <a:off x="5907741" y="2679064"/>
            <a:ext cx="0" cy="31916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magine 65">
            <a:extLst>
              <a:ext uri="{FF2B5EF4-FFF2-40B4-BE49-F238E27FC236}">
                <a16:creationId xmlns:a16="http://schemas.microsoft.com/office/drawing/2014/main" id="{4A021EB4-4276-C660-1BA3-9A6FACCBB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243" y="4598600"/>
            <a:ext cx="400619" cy="311592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D65BD1AA-2273-B644-E318-8D9048E4E69D}"/>
              </a:ext>
            </a:extLst>
          </p:cNvPr>
          <p:cNvSpPr txBox="1"/>
          <p:nvPr/>
        </p:nvSpPr>
        <p:spPr>
          <a:xfrm>
            <a:off x="668858" y="3622027"/>
            <a:ext cx="5238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“L’esperienza culturale è ricca e profonda: include workshop e attività locali che permettono agli utenti di immergersi nelle connessioni familiari tradizionali”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(Australia)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 persone possono venire a godere delle cose belle dell’Italia e della sua storia, non solo venire per pizza e pasta”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(Regno Unito)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86CB96A-C2ED-672E-4D11-55C69ACA4C8E}"/>
              </a:ext>
            </a:extLst>
          </p:cNvPr>
          <p:cNvSpPr txBox="1"/>
          <p:nvPr/>
        </p:nvSpPr>
        <p:spPr>
          <a:xfrm>
            <a:off x="679978" y="5301087"/>
            <a:ext cx="49554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“Sono stato/a molto soddisfatto/a dell’esperienza di viaggio personalizzata e della forte attenzione al patrimonio familiare”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(Regno Unito)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“Sono più soddisfatto dei tour personalizzati. Questi tour sono il punto più alto dei miei viaggi in Italia”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(Brasile)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8A0E4CA4-3E5B-2F07-B6F4-1EE7FFCEBA55}"/>
              </a:ext>
            </a:extLst>
          </p:cNvPr>
          <p:cNvSpPr txBox="1"/>
          <p:nvPr/>
        </p:nvSpPr>
        <p:spPr>
          <a:xfrm>
            <a:off x="6549529" y="5301087"/>
            <a:ext cx="52306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“Poter ricevere assistenza da genealogisti professionisti, acquisire una comprensione profonda della storia familiare”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(Australia)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“L’idea di ricostruire la storia familiare”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(Argentina)</a:t>
            </a:r>
          </a:p>
        </p:txBody>
      </p:sp>
      <p:pic>
        <p:nvPicPr>
          <p:cNvPr id="82" name="Immagine 81">
            <a:extLst>
              <a:ext uri="{FF2B5EF4-FFF2-40B4-BE49-F238E27FC236}">
                <a16:creationId xmlns:a16="http://schemas.microsoft.com/office/drawing/2014/main" id="{287E90F3-ECAE-4C5E-42E3-B449AA3ED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281" y="2734624"/>
            <a:ext cx="474808" cy="311592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6A34B563-CA26-71FF-6355-D4053668D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575" y="2734624"/>
            <a:ext cx="341268" cy="311592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BC8C8902-4225-9749-0CBF-2D71F0ABA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396" y="4619912"/>
            <a:ext cx="411747" cy="311592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B014FCC9-5D60-FCE0-6428-40D1BDDB1883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B6511FC-4EFB-2AAA-7812-5949D6FD8269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911D038-EFBF-E7E3-26B9-3408CB1B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180C7950-E061-45DE-DE09-FFE60FABB9A0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0ED12F7-7106-FD0A-BBA7-3AEE6764186B}"/>
              </a:ext>
            </a:extLst>
          </p:cNvPr>
          <p:cNvSpPr txBox="1"/>
          <p:nvPr/>
        </p:nvSpPr>
        <p:spPr>
          <a:xfrm>
            <a:off x="6492461" y="2796676"/>
            <a:ext cx="49554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00" b="1" dirty="0"/>
              <a:t>Organizzazione, chiarezza e supporto</a:t>
            </a:r>
          </a:p>
          <a:p>
            <a:r>
              <a:rPr lang="it-IT" sz="1300" dirty="0"/>
              <a:t>La soddisfazione cresce quando il progetto appare strutturato, facile da capire e capace di accompagnare l’utente in ogni fase.</a:t>
            </a:r>
            <a:endParaRPr lang="it-IT" sz="1300" b="1" dirty="0"/>
          </a:p>
        </p:txBody>
      </p:sp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D823EFF9-642F-3156-F3A8-AF75EECA2251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599" y="2849971"/>
            <a:ext cx="216000" cy="15915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E7FB04E-1CB8-2999-E467-04D13703AE19}"/>
              </a:ext>
            </a:extLst>
          </p:cNvPr>
          <p:cNvSpPr txBox="1"/>
          <p:nvPr/>
        </p:nvSpPr>
        <p:spPr>
          <a:xfrm>
            <a:off x="6549529" y="3427332"/>
            <a:ext cx="49554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“Il fatto che ti accompagni in ogni fase del percorso”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(Regno Unito)</a:t>
            </a:r>
          </a:p>
          <a:p>
            <a:r>
              <a:rPr lang="it-IT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“Ho apprezzato quanto chiaramente il programma spieghi il suo scopo”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(Canada)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A0DB59ED-A819-19AD-65BB-DD39D0E83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439" y="2734624"/>
            <a:ext cx="411747" cy="311592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8E75875D-199E-6B6D-515E-D5A243146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900" y="4598600"/>
            <a:ext cx="474808" cy="311592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38889FC1-A10F-EC91-A853-708BF7168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471" y="2729161"/>
            <a:ext cx="341268" cy="311592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12BEF28F-ECC0-1753-6CAD-47C6CDFF7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058" y="4598600"/>
            <a:ext cx="411747" cy="311592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95B12E8D-94D1-D9CA-66E5-6ABD40E5C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296" y="2725662"/>
            <a:ext cx="400619" cy="311592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E84E11BC-E4E3-F745-31EC-4FDD82D9F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215" y="2725662"/>
            <a:ext cx="474808" cy="311592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707AC6EA-9F15-D414-05CE-99F7AACC4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266" y="4619912"/>
            <a:ext cx="341268" cy="311592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70993FD-7908-FB74-896A-47CDC1EFD743}"/>
              </a:ext>
            </a:extLst>
          </p:cNvPr>
          <p:cNvSpPr txBox="1"/>
          <p:nvPr/>
        </p:nvSpPr>
        <p:spPr>
          <a:xfrm>
            <a:off x="3586187" y="2552432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7E0D41D-66D0-E346-4C26-EA4F07CC3260}"/>
              </a:ext>
            </a:extLst>
          </p:cNvPr>
          <p:cNvSpPr txBox="1"/>
          <p:nvPr/>
        </p:nvSpPr>
        <p:spPr>
          <a:xfrm>
            <a:off x="3693510" y="4390772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6CDE6F9-0FD6-A6FF-6EA7-81D0741BF6FC}"/>
              </a:ext>
            </a:extLst>
          </p:cNvPr>
          <p:cNvSpPr txBox="1"/>
          <p:nvPr/>
        </p:nvSpPr>
        <p:spPr>
          <a:xfrm>
            <a:off x="9860539" y="2529106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218DC1B-96CF-A4AE-D235-681593A3049A}"/>
              </a:ext>
            </a:extLst>
          </p:cNvPr>
          <p:cNvSpPr txBox="1"/>
          <p:nvPr/>
        </p:nvSpPr>
        <p:spPr>
          <a:xfrm>
            <a:off x="9421941" y="4408395"/>
            <a:ext cx="7280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/>
              <a:t>In particolare:</a:t>
            </a:r>
          </a:p>
        </p:txBody>
      </p: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id="{C4045D27-95ED-0BA2-0476-5CD68954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326" y="6483085"/>
            <a:ext cx="395720" cy="1384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709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9D7E-5A76-C7A4-29C9-A7F6264D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01A131-7D63-5C54-8C16-48112C60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36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C237F288-D4E3-79AF-BBCB-D2F79D59B63E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88956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26 Come sei venuto a conoscenza di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che conoscono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N=353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272B30A-7508-2653-FD46-5807725F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30303"/>
              </p:ext>
            </p:extLst>
          </p:nvPr>
        </p:nvGraphicFramePr>
        <p:xfrm>
          <a:off x="516823" y="2147059"/>
          <a:ext cx="11265133" cy="388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445133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Social Network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Siti web di viaggi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Motore di ricerca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Attività di promozione del MAECI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Passaparola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Sito italea.com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Forum online specializzati in viaggi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Agenzia viaggi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Altro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it-I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</a:tbl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B05CE924-B270-1F91-E7D1-203C57C5C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35069"/>
              </p:ext>
            </p:extLst>
          </p:nvPr>
        </p:nvGraphicFramePr>
        <p:xfrm>
          <a:off x="3184672" y="2010607"/>
          <a:ext cx="3600000" cy="412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40F52DE9-163F-3214-4A5F-ACCC504F56A6}"/>
              </a:ext>
            </a:extLst>
          </p:cNvPr>
          <p:cNvSpPr/>
          <p:nvPr/>
        </p:nvSpPr>
        <p:spPr>
          <a:xfrm>
            <a:off x="9824011" y="1853346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250332E-303F-EE61-E409-A278514F8720}"/>
              </a:ext>
            </a:extLst>
          </p:cNvPr>
          <p:cNvGrpSpPr/>
          <p:nvPr/>
        </p:nvGrpSpPr>
        <p:grpSpPr>
          <a:xfrm>
            <a:off x="5566833" y="1593820"/>
            <a:ext cx="4192406" cy="507840"/>
            <a:chOff x="5741845" y="1985799"/>
            <a:chExt cx="4192406" cy="50784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3A2F907-1E46-3551-B52B-8B3DBDFE7FFB}"/>
                </a:ext>
              </a:extLst>
            </p:cNvPr>
            <p:cNvGrpSpPr/>
            <p:nvPr/>
          </p:nvGrpSpPr>
          <p:grpSpPr>
            <a:xfrm>
              <a:off x="5741845" y="1987892"/>
              <a:ext cx="732893" cy="503654"/>
              <a:chOff x="2764864" y="3331757"/>
              <a:chExt cx="746924" cy="503654"/>
            </a:xfrm>
          </p:grpSpPr>
          <p:pic>
            <p:nvPicPr>
              <p:cNvPr id="40" name="Elemento grafico 39">
                <a:extLst>
                  <a:ext uri="{FF2B5EF4-FFF2-40B4-BE49-F238E27FC236}">
                    <a16:creationId xmlns:a16="http://schemas.microsoft.com/office/drawing/2014/main" id="{27B25D63-7823-2834-D2AF-9BC7239C1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D7C69DC9-1D21-E1C0-5385-7FA868C85CA0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2B85EE1D-ECA1-D238-1A85-F2414CD44A28}"/>
                </a:ext>
              </a:extLst>
            </p:cNvPr>
            <p:cNvGrpSpPr/>
            <p:nvPr/>
          </p:nvGrpSpPr>
          <p:grpSpPr>
            <a:xfrm>
              <a:off x="6399026" y="1986940"/>
              <a:ext cx="582211" cy="505557"/>
              <a:chOff x="3509129" y="3329854"/>
              <a:chExt cx="593356" cy="505557"/>
            </a:xfrm>
          </p:grpSpPr>
          <p:pic>
            <p:nvPicPr>
              <p:cNvPr id="35" name="Elemento grafico 34">
                <a:extLst>
                  <a:ext uri="{FF2B5EF4-FFF2-40B4-BE49-F238E27FC236}">
                    <a16:creationId xmlns:a16="http://schemas.microsoft.com/office/drawing/2014/main" id="{14E262B2-F8F9-C84E-0E0C-308F2B64E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3FE19EE4-5A20-71B3-3929-B21D0E900097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34A9F8E3-BE44-6910-6390-2B17E5E3B303}"/>
                </a:ext>
              </a:extLst>
            </p:cNvPr>
            <p:cNvGrpSpPr/>
            <p:nvPr/>
          </p:nvGrpSpPr>
          <p:grpSpPr>
            <a:xfrm>
              <a:off x="7044815" y="1986940"/>
              <a:ext cx="422890" cy="505557"/>
              <a:chOff x="4236809" y="3329854"/>
              <a:chExt cx="430986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2A724B60-29A7-1091-E6B9-BB50C5955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7C6A0EA2-137D-4DE0-B2DC-60BE20594A3A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CF42339C-E0FD-93D9-68AB-A5A26BE08F08}"/>
                </a:ext>
              </a:extLst>
            </p:cNvPr>
            <p:cNvGrpSpPr/>
            <p:nvPr/>
          </p:nvGrpSpPr>
          <p:grpSpPr>
            <a:xfrm>
              <a:off x="7537659" y="1986940"/>
              <a:ext cx="603050" cy="505557"/>
              <a:chOff x="4787369" y="3329854"/>
              <a:chExt cx="614594" cy="505557"/>
            </a:xfrm>
          </p:grpSpPr>
          <p:pic>
            <p:nvPicPr>
              <p:cNvPr id="27" name="Elemento grafico 26">
                <a:extLst>
                  <a:ext uri="{FF2B5EF4-FFF2-40B4-BE49-F238E27FC236}">
                    <a16:creationId xmlns:a16="http://schemas.microsoft.com/office/drawing/2014/main" id="{20CC0C05-27C6-EF0B-E830-8409D549B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D0C08417-A703-6803-2456-8D8301C57FAF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6145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CANADA*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030F0F14-5DB4-AA42-C143-0A2C47A11669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7840"/>
              <a:chOff x="6605516" y="3327571"/>
              <a:chExt cx="794301" cy="507840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065F0504-3430-FBCE-4B23-ADA825D06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FED7B652-52F7-21B2-FC47-04BA98BD01E4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994E7DF4-0040-C490-A99B-F2C5FB797D99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557"/>
              <a:chOff x="6013439" y="3329854"/>
              <a:chExt cx="668506" cy="505557"/>
            </a:xfrm>
          </p:grpSpPr>
          <p:pic>
            <p:nvPicPr>
              <p:cNvPr id="23" name="Elemento grafico 22">
                <a:extLst>
                  <a:ext uri="{FF2B5EF4-FFF2-40B4-BE49-F238E27FC236}">
                    <a16:creationId xmlns:a16="http://schemas.microsoft.com/office/drawing/2014/main" id="{DA7894D7-001A-28D1-6EB2-8823BB796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1CFFDFDC-BF00-179C-E540-43324CECFF45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9CF46158-7E3A-E5D7-B13A-51761B6CB515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557"/>
              <a:chOff x="5369200" y="3329854"/>
              <a:chExt cx="688110" cy="505557"/>
            </a:xfrm>
          </p:grpSpPr>
          <p:pic>
            <p:nvPicPr>
              <p:cNvPr id="21" name="Elemento grafico 20">
                <a:extLst>
                  <a:ext uri="{FF2B5EF4-FFF2-40B4-BE49-F238E27FC236}">
                    <a16:creationId xmlns:a16="http://schemas.microsoft.com/office/drawing/2014/main" id="{DD7B8B7E-4540-802B-CAC3-BF84D55EF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5D6BFEC-B608-8F38-FD05-A8D9F070437D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18AE719-8A69-F2A3-21FC-431B44E720C7}"/>
              </a:ext>
            </a:extLst>
          </p:cNvPr>
          <p:cNvSpPr txBox="1"/>
          <p:nvPr/>
        </p:nvSpPr>
        <p:spPr>
          <a:xfrm>
            <a:off x="11034888" y="6040337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AAC908B-E8A3-C08F-63BE-8C475C3A7CBB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D8B3820-803B-56D0-BC94-B7F2CF51E04B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98782A9-E2AB-D468-7234-BB06F50CA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7F8E9FB6-4713-EAC1-7AF8-002BB82F77C1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Titolo 28">
            <a:extLst>
              <a:ext uri="{FF2B5EF4-FFF2-40B4-BE49-F238E27FC236}">
                <a16:creationId xmlns:a16="http://schemas.microsoft.com/office/drawing/2014/main" id="{064A2708-E9A9-8E0C-D4EC-F5FC61DC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canale conoscitivo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E60208C3-D873-9C35-4BD1-F61D70C2A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642" y="706920"/>
            <a:ext cx="11626228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I social network rappresentano il principale canale attraverso cui gli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sono venuti a conoscenza di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seguiti dai siti web dedicati ai viaggi. 2 intervistati su 10 dichiarano di aver conosciuto il programma tramite il sito italea.com o attraverso attività di promozione del Ministero.</a:t>
            </a:r>
          </a:p>
        </p:txBody>
      </p:sp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BCD20176-A422-0955-C73E-B96599B873E1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4808" y="3567687"/>
            <a:ext cx="396103" cy="198964"/>
          </a:xfrm>
          <a:prstGeom prst="rect">
            <a:avLst/>
          </a:prstGeom>
        </p:spPr>
      </p:pic>
      <p:pic>
        <p:nvPicPr>
          <p:cNvPr id="45" name="Elemento grafico 44">
            <a:extLst>
              <a:ext uri="{FF2B5EF4-FFF2-40B4-BE49-F238E27FC236}">
                <a16:creationId xmlns:a16="http://schemas.microsoft.com/office/drawing/2014/main" id="{2B57C56A-3210-671B-7B9F-A8EEF39AA488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34844" y="4429727"/>
            <a:ext cx="396103" cy="198964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56D028D9-F0B1-E546-2E75-4FBF3EF3088A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7AC9FC1-277B-19E9-A991-79381FC66229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C57894E8-709D-09E2-625F-A84AD3C9CAFB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96917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72110-7595-6E64-7D43-E5ABEE55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0A77D4-4CCB-B038-91CB-CB43F4CE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37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BDD1E93A-1ADC-C55E-BCB6-2F0289DACCEF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29 Dopo aver letto la descrizione di questo servizio, diresti di essere…?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N=592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77F67A1-CD64-3280-D586-99808677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75130"/>
              </p:ext>
            </p:extLst>
          </p:nvPr>
        </p:nvGraphicFramePr>
        <p:xfrm>
          <a:off x="961876" y="2106419"/>
          <a:ext cx="10547435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435">
                  <a:extLst>
                    <a:ext uri="{9D8B030D-6E8A-4147-A177-3AD203B41FA5}">
                      <a16:colId xmlns:a16="http://schemas.microsoft.com/office/drawing/2014/main" val="41523377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618429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14085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542946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2004760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58139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7113262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55756688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240821496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91120563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Interessata/o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31502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Entusiasta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italo discendente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Coppie senza figli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69376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Incuriosita/o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45-54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16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Sorpresa/o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716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Indifferente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Situaz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.: spese aggiuntive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891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Perplessa/o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  <a:p>
                      <a:pPr algn="l" fontAlgn="b">
                        <a:buNone/>
                      </a:pP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3-5 anni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83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Scettica/o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1" i="0" u="none" strike="noStrike">
                          <a:solidFill>
                            <a:srgbClr val="00B0F0"/>
                          </a:solidFill>
                          <a:effectLst/>
                          <a:latin typeface="SempioneGrotesk" pitchFamily="50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03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Delusa/o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Partner </a:t>
                      </a:r>
                      <a:r>
                        <a:rPr lang="it-IT" sz="9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expat</a:t>
                      </a:r>
                      <a:r>
                        <a:rPr lang="it-IT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9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404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Confusa/o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4239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Non saprei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mpioneGrotesk" pitchFamily="50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4550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8A7293F-435D-F812-B242-F8B514759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282421"/>
              </p:ext>
            </p:extLst>
          </p:nvPr>
        </p:nvGraphicFramePr>
        <p:xfrm>
          <a:off x="2666512" y="1969967"/>
          <a:ext cx="3600000" cy="41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08C79C08-15B8-DD22-039D-A49701CFC4D0}"/>
              </a:ext>
            </a:extLst>
          </p:cNvPr>
          <p:cNvSpPr/>
          <p:nvPr/>
        </p:nvSpPr>
        <p:spPr>
          <a:xfrm>
            <a:off x="9509220" y="1853977"/>
            <a:ext cx="1463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599D92D-0D86-138F-5B91-31F467ACFAE9}"/>
              </a:ext>
            </a:extLst>
          </p:cNvPr>
          <p:cNvGrpSpPr/>
          <p:nvPr/>
        </p:nvGrpSpPr>
        <p:grpSpPr>
          <a:xfrm>
            <a:off x="5211233" y="1553180"/>
            <a:ext cx="4192406" cy="506793"/>
            <a:chOff x="5741845" y="1985799"/>
            <a:chExt cx="4192406" cy="506793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F2C0901E-602B-BD86-B760-01D7B03A1A2C}"/>
                </a:ext>
              </a:extLst>
            </p:cNvPr>
            <p:cNvGrpSpPr/>
            <p:nvPr/>
          </p:nvGrpSpPr>
          <p:grpSpPr>
            <a:xfrm>
              <a:off x="5741845" y="1987892"/>
              <a:ext cx="732893" cy="504700"/>
              <a:chOff x="2764864" y="3331757"/>
              <a:chExt cx="746924" cy="504700"/>
            </a:xfrm>
          </p:grpSpPr>
          <p:pic>
            <p:nvPicPr>
              <p:cNvPr id="57" name="Elemento grafico 56">
                <a:extLst>
                  <a:ext uri="{FF2B5EF4-FFF2-40B4-BE49-F238E27FC236}">
                    <a16:creationId xmlns:a16="http://schemas.microsoft.com/office/drawing/2014/main" id="{B849C858-10D5-FD38-875D-5AEA3A4A6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04FAFE2E-C9C2-3D05-7BD3-1E46C040C986}"/>
                  </a:ext>
                </a:extLst>
              </p:cNvPr>
              <p:cNvSpPr txBox="1"/>
              <p:nvPr/>
            </p:nvSpPr>
            <p:spPr>
              <a:xfrm>
                <a:off x="2764864" y="3636402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2B674D6B-A5C7-A17E-E8E8-4A364D5D576D}"/>
                </a:ext>
              </a:extLst>
            </p:cNvPr>
            <p:cNvGrpSpPr/>
            <p:nvPr/>
          </p:nvGrpSpPr>
          <p:grpSpPr>
            <a:xfrm>
              <a:off x="6399026" y="1986940"/>
              <a:ext cx="582211" cy="505652"/>
              <a:chOff x="3509129" y="3329854"/>
              <a:chExt cx="593356" cy="505652"/>
            </a:xfrm>
          </p:grpSpPr>
          <p:pic>
            <p:nvPicPr>
              <p:cNvPr id="55" name="Elemento grafico 54">
                <a:extLst>
                  <a:ext uri="{FF2B5EF4-FFF2-40B4-BE49-F238E27FC236}">
                    <a16:creationId xmlns:a16="http://schemas.microsoft.com/office/drawing/2014/main" id="{521FECB0-BC2D-BB9E-F812-9911785B8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1973A9D2-2330-F543-F9C9-D2ED518B8B78}"/>
                  </a:ext>
                </a:extLst>
              </p:cNvPr>
              <p:cNvSpPr txBox="1"/>
              <p:nvPr/>
            </p:nvSpPr>
            <p:spPr>
              <a:xfrm>
                <a:off x="3509129" y="3635451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E3F1AD33-0884-7E43-D063-65850045102D}"/>
                </a:ext>
              </a:extLst>
            </p:cNvPr>
            <p:cNvGrpSpPr/>
            <p:nvPr/>
          </p:nvGrpSpPr>
          <p:grpSpPr>
            <a:xfrm>
              <a:off x="7044815" y="1986940"/>
              <a:ext cx="422890" cy="505652"/>
              <a:chOff x="4236809" y="3329854"/>
              <a:chExt cx="430986" cy="505652"/>
            </a:xfrm>
          </p:grpSpPr>
          <p:pic>
            <p:nvPicPr>
              <p:cNvPr id="53" name="Elemento grafico 52">
                <a:extLst>
                  <a:ext uri="{FF2B5EF4-FFF2-40B4-BE49-F238E27FC236}">
                    <a16:creationId xmlns:a16="http://schemas.microsoft.com/office/drawing/2014/main" id="{A8466215-A8DE-9FBE-BC59-60118BF59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2CAC9608-C487-E2F7-7E78-D354F9BE786D}"/>
                  </a:ext>
                </a:extLst>
              </p:cNvPr>
              <p:cNvSpPr txBox="1"/>
              <p:nvPr/>
            </p:nvSpPr>
            <p:spPr>
              <a:xfrm>
                <a:off x="4254145" y="3635451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176E823B-C685-30E9-A337-42E16C332C3D}"/>
                </a:ext>
              </a:extLst>
            </p:cNvPr>
            <p:cNvGrpSpPr/>
            <p:nvPr/>
          </p:nvGrpSpPr>
          <p:grpSpPr>
            <a:xfrm>
              <a:off x="7537655" y="1986940"/>
              <a:ext cx="564578" cy="505652"/>
              <a:chOff x="4787369" y="3329854"/>
              <a:chExt cx="575386" cy="505652"/>
            </a:xfrm>
          </p:grpSpPr>
          <p:pic>
            <p:nvPicPr>
              <p:cNvPr id="51" name="Elemento grafico 50">
                <a:extLst>
                  <a:ext uri="{FF2B5EF4-FFF2-40B4-BE49-F238E27FC236}">
                    <a16:creationId xmlns:a16="http://schemas.microsoft.com/office/drawing/2014/main" id="{7939F84C-A226-43ED-2287-D78E7876C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DD2F7CE-36B6-75D3-8F43-8430C987DFCD}"/>
                  </a:ext>
                </a:extLst>
              </p:cNvPr>
              <p:cNvSpPr txBox="1"/>
              <p:nvPr/>
            </p:nvSpPr>
            <p:spPr>
              <a:xfrm>
                <a:off x="4787369" y="3635451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FF36601B-1AEA-3A43-E087-559952B3483E}"/>
                </a:ext>
              </a:extLst>
            </p:cNvPr>
            <p:cNvGrpSpPr/>
            <p:nvPr/>
          </p:nvGrpSpPr>
          <p:grpSpPr>
            <a:xfrm>
              <a:off x="9154870" y="1985799"/>
              <a:ext cx="779381" cy="506793"/>
              <a:chOff x="6605516" y="3327571"/>
              <a:chExt cx="794301" cy="506793"/>
            </a:xfrm>
          </p:grpSpPr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645271FE-2A38-9C1F-D920-4A2E6C29C4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099527B9-2959-79E2-3F50-C27376C6EB8B}"/>
                  </a:ext>
                </a:extLst>
              </p:cNvPr>
              <p:cNvSpPr txBox="1"/>
              <p:nvPr/>
            </p:nvSpPr>
            <p:spPr>
              <a:xfrm>
                <a:off x="6605516" y="3634309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9F89D1C-6F79-9929-5742-3ED8D50F2904}"/>
                </a:ext>
              </a:extLst>
            </p:cNvPr>
            <p:cNvGrpSpPr/>
            <p:nvPr/>
          </p:nvGrpSpPr>
          <p:grpSpPr>
            <a:xfrm>
              <a:off x="8640178" y="1986940"/>
              <a:ext cx="655949" cy="505652"/>
              <a:chOff x="6013439" y="3329854"/>
              <a:chExt cx="668506" cy="505652"/>
            </a:xfrm>
          </p:grpSpPr>
          <p:pic>
            <p:nvPicPr>
              <p:cNvPr id="47" name="Elemento grafico 46">
                <a:extLst>
                  <a:ext uri="{FF2B5EF4-FFF2-40B4-BE49-F238E27FC236}">
                    <a16:creationId xmlns:a16="http://schemas.microsoft.com/office/drawing/2014/main" id="{F7CA6675-DC44-939A-CC91-9F77A4560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FB91DC7D-2279-9837-D787-4DC2EA89CAC8}"/>
                  </a:ext>
                </a:extLst>
              </p:cNvPr>
              <p:cNvSpPr txBox="1"/>
              <p:nvPr/>
            </p:nvSpPr>
            <p:spPr>
              <a:xfrm>
                <a:off x="6013439" y="3635451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8B5065A6-9171-E7AB-B4EC-D3A47223B731}"/>
                </a:ext>
              </a:extLst>
            </p:cNvPr>
            <p:cNvGrpSpPr/>
            <p:nvPr/>
          </p:nvGrpSpPr>
          <p:grpSpPr>
            <a:xfrm>
              <a:off x="8051509" y="1986940"/>
              <a:ext cx="675185" cy="505652"/>
              <a:chOff x="5369200" y="3329854"/>
              <a:chExt cx="688110" cy="505652"/>
            </a:xfrm>
          </p:grpSpPr>
          <p:pic>
            <p:nvPicPr>
              <p:cNvPr id="45" name="Elemento grafico 44">
                <a:extLst>
                  <a:ext uri="{FF2B5EF4-FFF2-40B4-BE49-F238E27FC236}">
                    <a16:creationId xmlns:a16="http://schemas.microsoft.com/office/drawing/2014/main" id="{D0C46080-BEB8-DBC6-4AFB-3646E3294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7C811AE7-689D-FB88-5346-321F9B1F5920}"/>
                  </a:ext>
                </a:extLst>
              </p:cNvPr>
              <p:cNvSpPr txBox="1"/>
              <p:nvPr/>
            </p:nvSpPr>
            <p:spPr>
              <a:xfrm>
                <a:off x="5369200" y="3635451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941DEC-BDFB-DC84-A06B-B35368912A91}"/>
              </a:ext>
            </a:extLst>
          </p:cNvPr>
          <p:cNvSpPr txBox="1"/>
          <p:nvPr/>
        </p:nvSpPr>
        <p:spPr>
          <a:xfrm>
            <a:off x="10744853" y="6052214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05ED71A-F752-019F-A24F-942B81D898FA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40AF8B6-3CD6-9853-702B-7E18801429AD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1EC7DEA-F600-E717-7018-C0C8E30E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3CEB6853-BD89-A1BD-93B7-5B7BD2FD880B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Titolo 18">
            <a:extLst>
              <a:ext uri="{FF2B5EF4-FFF2-40B4-BE49-F238E27FC236}">
                <a16:creationId xmlns:a16="http://schemas.microsoft.com/office/drawing/2014/main" id="{0FA6F451-4D32-ECEC-C9DC-F5A29498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accoglienza servizio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BC72B1E-513E-DFBA-9A6C-F93212ECA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29637"/>
            <a:ext cx="11626228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Di fronte alla presentazione del servizio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, la reazione è positiva per la quasi totalità degli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intervistati, con manifestazioni diffuse di interesse ed entusiasmo. Le reazioni negative o di indifferenza risultano contenute.</a:t>
            </a:r>
          </a:p>
        </p:txBody>
      </p:sp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11B848C2-58B0-E8A0-1C92-2C09018DF64D}"/>
              </a:ext>
            </a:extLst>
          </p:cNvPr>
          <p:cNvSpPr/>
          <p:nvPr/>
        </p:nvSpPr>
        <p:spPr>
          <a:xfrm rot="10800000">
            <a:off x="1087092" y="2100198"/>
            <a:ext cx="211356" cy="16122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62BE429-9D68-534C-3C78-98CD9582AF13}"/>
              </a:ext>
            </a:extLst>
          </p:cNvPr>
          <p:cNvSpPr/>
          <p:nvPr/>
        </p:nvSpPr>
        <p:spPr>
          <a:xfrm>
            <a:off x="924411" y="2682572"/>
            <a:ext cx="548640" cy="5086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95E877C-E626-BA5C-94D0-FC03D8346201}"/>
              </a:ext>
            </a:extLst>
          </p:cNvPr>
          <p:cNvSpPr txBox="1"/>
          <p:nvPr/>
        </p:nvSpPr>
        <p:spPr>
          <a:xfrm>
            <a:off x="931357" y="2792559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95%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7CCEC9D-154B-A427-3078-991C7F9EDCC7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8ADC6CE-50CB-5793-97E4-E718DC4BD509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180C5D93-B278-015C-49C7-A5F51796BF1D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00797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2ECE1-9183-2B61-642E-6B2D5C96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2CD3D0-F631-9AA6-173E-7B605C08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38</a:t>
            </a:fld>
            <a:endParaRPr lang="it-IT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680D7122-61A5-B936-B096-BDAA66665A17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30 Nel complesso, quanto TI ATTRAE questo servizio?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N=592</a:t>
            </a: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C6290ABE-4448-8143-0EEC-6511AA066B90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D83167B-0EF1-048F-FF4A-3BD518AB3E8A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935B0488-E9E7-E3D0-F04C-253E41250D5D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91%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C6DA8C-093A-6E62-B5AE-FA7B393B5ED1}"/>
              </a:ext>
            </a:extLst>
          </p:cNvPr>
          <p:cNvSpPr txBox="1"/>
          <p:nvPr/>
        </p:nvSpPr>
        <p:spPr>
          <a:xfrm>
            <a:off x="4592269" y="1703853"/>
            <a:ext cx="14366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/>
              <a:t>Molto + Abbastanza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9F872D8-4DE7-D982-98EB-33FEF7085752}"/>
              </a:ext>
            </a:extLst>
          </p:cNvPr>
          <p:cNvSpPr/>
          <p:nvPr/>
        </p:nvSpPr>
        <p:spPr>
          <a:xfrm>
            <a:off x="6325135" y="2281975"/>
            <a:ext cx="261890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95%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6C513F29-1F96-F160-74F7-E8F1DB34C7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095C6D72-87A9-004B-B35D-259E9B2CC31F}"/>
              </a:ext>
            </a:extLst>
          </p:cNvPr>
          <p:cNvSpPr/>
          <p:nvPr/>
        </p:nvSpPr>
        <p:spPr>
          <a:xfrm>
            <a:off x="6344798" y="3559218"/>
            <a:ext cx="4680000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58585A8B-5FD8-731C-2258-9F8BBBE29A30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18266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70DD421B-4C10-0009-4A39-CD230F3834C4}"/>
              </a:ext>
            </a:extLst>
          </p:cNvPr>
          <p:cNvGrpSpPr/>
          <p:nvPr/>
        </p:nvGrpSpPr>
        <p:grpSpPr>
          <a:xfrm>
            <a:off x="6347620" y="3703230"/>
            <a:ext cx="4625025" cy="507840"/>
            <a:chOff x="6160807" y="3049417"/>
            <a:chExt cx="4625025" cy="507840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C3BE1ACC-B4AD-FFAD-3C91-8AC6B5001363}"/>
                </a:ext>
              </a:extLst>
            </p:cNvPr>
            <p:cNvGrpSpPr/>
            <p:nvPr/>
          </p:nvGrpSpPr>
          <p:grpSpPr>
            <a:xfrm>
              <a:off x="6160807" y="3051510"/>
              <a:ext cx="732893" cy="503654"/>
              <a:chOff x="2764864" y="3331757"/>
              <a:chExt cx="746924" cy="503654"/>
            </a:xfrm>
          </p:grpSpPr>
          <p:pic>
            <p:nvPicPr>
              <p:cNvPr id="64" name="Elemento grafico 63">
                <a:extLst>
                  <a:ext uri="{FF2B5EF4-FFF2-40B4-BE49-F238E27FC236}">
                    <a16:creationId xmlns:a16="http://schemas.microsoft.com/office/drawing/2014/main" id="{2E4B1C95-9F37-3D90-FA4D-1533BBE94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3A1B2C43-E78E-322E-3E45-911179F84EAC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15853748-F08B-6503-0727-D8C3022DFB79}"/>
                </a:ext>
              </a:extLst>
            </p:cNvPr>
            <p:cNvGrpSpPr/>
            <p:nvPr/>
          </p:nvGrpSpPr>
          <p:grpSpPr>
            <a:xfrm>
              <a:off x="6891176" y="3050558"/>
              <a:ext cx="582211" cy="505557"/>
              <a:chOff x="3509129" y="3329854"/>
              <a:chExt cx="593356" cy="505557"/>
            </a:xfrm>
          </p:grpSpPr>
          <p:pic>
            <p:nvPicPr>
              <p:cNvPr id="62" name="Elemento grafico 61">
                <a:extLst>
                  <a:ext uri="{FF2B5EF4-FFF2-40B4-BE49-F238E27FC236}">
                    <a16:creationId xmlns:a16="http://schemas.microsoft.com/office/drawing/2014/main" id="{CF458B6A-EDA0-A022-F338-092D3CD90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839BD67D-FDD8-19E0-C7F1-DE086FB52195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847991C2-D445-C389-984A-CA9B1A8784CE}"/>
                </a:ext>
              </a:extLst>
            </p:cNvPr>
            <p:cNvGrpSpPr/>
            <p:nvPr/>
          </p:nvGrpSpPr>
          <p:grpSpPr>
            <a:xfrm>
              <a:off x="7613295" y="3050558"/>
              <a:ext cx="422890" cy="505557"/>
              <a:chOff x="4236809" y="3329854"/>
              <a:chExt cx="430986" cy="505557"/>
            </a:xfrm>
          </p:grpSpPr>
          <p:pic>
            <p:nvPicPr>
              <p:cNvPr id="42" name="Elemento grafico 41">
                <a:extLst>
                  <a:ext uri="{FF2B5EF4-FFF2-40B4-BE49-F238E27FC236}">
                    <a16:creationId xmlns:a16="http://schemas.microsoft.com/office/drawing/2014/main" id="{792C6C9F-21E9-EA91-DBD8-5325CF807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D143D2F-6ED0-4BFA-D577-270D7A0352C6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5D53A32E-FB71-C1F5-C2D5-40D5C03F8338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40" name="Elemento grafico 39">
                <a:extLst>
                  <a:ext uri="{FF2B5EF4-FFF2-40B4-BE49-F238E27FC236}">
                    <a16:creationId xmlns:a16="http://schemas.microsoft.com/office/drawing/2014/main" id="{B4A39CA6-144A-5DFF-09C7-0691B21CD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CC30AFEB-7B2F-0DB4-C31E-B0BC77C4C6BC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CANADA</a:t>
                </a:r>
                <a:endParaRPr lang="it-IT" sz="1200" b="1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61B41ACE-8DA5-D3D6-F5C9-87478A0272FF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B656CBD1-1E37-46D7-CB74-C190B3D6D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6F43469-330E-B15D-7C0A-D4B11ABFF4BB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REGNO UNITO</a:t>
                </a:r>
                <a:endParaRPr lang="it-IT" sz="1200" b="1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804E65B9-855B-96B4-468F-B0F5CE2532C2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33" name="Elemento grafico 32">
                <a:extLst>
                  <a:ext uri="{FF2B5EF4-FFF2-40B4-BE49-F238E27FC236}">
                    <a16:creationId xmlns:a16="http://schemas.microsoft.com/office/drawing/2014/main" id="{5AF2E2D2-04B6-89BC-DAD4-0DF0DB85E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77929007-3484-F6B4-565A-1376AF47909D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GERMANIA</a:t>
                </a:r>
                <a:endParaRPr lang="it-IT" sz="1200" b="1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2AF000BF-0731-FA0A-F616-1EE4A44A4DF6}"/>
                </a:ext>
              </a:extLst>
            </p:cNvPr>
            <p:cNvGrpSpPr/>
            <p:nvPr/>
          </p:nvGrpSpPr>
          <p:grpSpPr>
            <a:xfrm>
              <a:off x="8759663" y="3050558"/>
              <a:ext cx="675185" cy="505557"/>
              <a:chOff x="5369200" y="3329854"/>
              <a:chExt cx="688111" cy="505557"/>
            </a:xfrm>
          </p:grpSpPr>
          <p:pic>
            <p:nvPicPr>
              <p:cNvPr id="31" name="Elemento grafico 30">
                <a:extLst>
                  <a:ext uri="{FF2B5EF4-FFF2-40B4-BE49-F238E27FC236}">
                    <a16:creationId xmlns:a16="http://schemas.microsoft.com/office/drawing/2014/main" id="{62518992-1973-0063-B342-31CCA4097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996C4BB5-8771-CA51-3DA2-F8DD9061905D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/>
                  <a:t>AUSTRALIA</a:t>
                </a:r>
                <a:endParaRPr lang="it-IT" sz="1200" b="1"/>
              </a:p>
            </p:txBody>
          </p:sp>
        </p:grp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4DE318D5-AA0A-F50B-B85C-38AAA08E1F93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96E3E75-68D0-A4B4-E44D-F1CF5E39DC5E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A1B8FF6-6108-C298-A461-8070E4BD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07C2832F-1849-3D6F-D74B-44C473B1319C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itolo 13">
            <a:extLst>
              <a:ext uri="{FF2B5EF4-FFF2-40B4-BE49-F238E27FC236}">
                <a16:creationId xmlns:a16="http://schemas.microsoft.com/office/drawing/2014/main" id="{D7B35CD6-7F13-3CBC-B38D-54D2D0A6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attrattività della proposta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A0EFE7E-1063-5F51-3456-B9476C923C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29637"/>
            <a:ext cx="11626228" cy="430887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9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su 10 sono attratti dalla proposta descritta nella presentazione di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; 1 su 2 addirittura dichiara di esserne molto attratto. Risultati più positivi tra chi conosce già il servizio e tra gli intervistati residenti in Brasile.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5D80633-97A5-DEB1-3A07-E9E0C98440D7}"/>
              </a:ext>
            </a:extLst>
          </p:cNvPr>
          <p:cNvSpPr txBox="1"/>
          <p:nvPr/>
        </p:nvSpPr>
        <p:spPr>
          <a:xfrm>
            <a:off x="10905154" y="6052767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592B644-37F0-1277-13C3-23E6B6CB7689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037DA5C6-1D92-C003-4D12-080A974555C0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469A28C2-055F-00CD-D131-332084B72A0E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36376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DE6E8-E89F-63D6-08B4-9261D0B0E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8528C-F9AB-99D4-319F-F4DDF813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39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1E562B91-69E0-BE5C-1DA7-4C3CE4315D99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31.1 Dopo aver visto la presentazione, quanto ti sembra interessante l'iniziativa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N=592</a:t>
            </a:r>
          </a:p>
        </p:txBody>
      </p:sp>
      <p:graphicFrame>
        <p:nvGraphicFramePr>
          <p:cNvPr id="4" name="Graphique 4">
            <a:extLst>
              <a:ext uri="{FF2B5EF4-FFF2-40B4-BE49-F238E27FC236}">
                <a16:creationId xmlns:a16="http://schemas.microsoft.com/office/drawing/2014/main" id="{756B2343-962D-322F-8A7B-30AF0266FB18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397E5E0-2E8D-757A-8431-4AC45569DBE6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6324241-3CC8-E543-6E9A-8414C538DDE8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BDDA88-6E0C-801E-337D-7E9A269C6A03}"/>
              </a:ext>
            </a:extLst>
          </p:cNvPr>
          <p:cNvSpPr txBox="1"/>
          <p:nvPr/>
        </p:nvSpPr>
        <p:spPr>
          <a:xfrm>
            <a:off x="4582437" y="1556370"/>
            <a:ext cx="143661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  <a:p>
            <a:pPr algn="ctr"/>
            <a:r>
              <a:rPr lang="it-IT" sz="1100" b="1" dirty="0"/>
              <a:t>interessante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A3424FE-9271-F2AF-3AC3-9F9363DCD528}"/>
              </a:ext>
            </a:extLst>
          </p:cNvPr>
          <p:cNvSpPr/>
          <p:nvPr/>
        </p:nvSpPr>
        <p:spPr>
          <a:xfrm>
            <a:off x="6325135" y="2281975"/>
            <a:ext cx="2618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Acquistano beni di lusso </a:t>
            </a:r>
            <a:r>
              <a:rPr lang="it-IT" sz="950" b="1" dirty="0">
                <a:cs typeface="Dreaming Outloud Pro" panose="03050502040302030504" pitchFamily="66" charset="0"/>
              </a:rPr>
              <a:t>99%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85E45BD8-DCD6-7FBA-F20C-F6BFD7D60E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F0CA46D2-A348-1650-6B43-E923A5391294}"/>
              </a:ext>
            </a:extLst>
          </p:cNvPr>
          <p:cNvSpPr/>
          <p:nvPr/>
        </p:nvSpPr>
        <p:spPr>
          <a:xfrm>
            <a:off x="6237117" y="3644138"/>
            <a:ext cx="4835667" cy="10621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F8691E18-0EF5-97D1-5A70-C52AB4E404C5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267588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A95BB39A-5125-C4A8-DFDB-E52A2BEC604C}"/>
              </a:ext>
            </a:extLst>
          </p:cNvPr>
          <p:cNvGrpSpPr/>
          <p:nvPr/>
        </p:nvGrpSpPr>
        <p:grpSpPr>
          <a:xfrm>
            <a:off x="6347624" y="3788150"/>
            <a:ext cx="4625021" cy="507840"/>
            <a:chOff x="6160811" y="3049417"/>
            <a:chExt cx="4625021" cy="507840"/>
          </a:xfrm>
        </p:grpSpPr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C483168D-94CB-145E-7FA5-816894E051FD}"/>
                </a:ext>
              </a:extLst>
            </p:cNvPr>
            <p:cNvGrpSpPr/>
            <p:nvPr/>
          </p:nvGrpSpPr>
          <p:grpSpPr>
            <a:xfrm>
              <a:off x="6160811" y="3051510"/>
              <a:ext cx="732893" cy="503654"/>
              <a:chOff x="2764864" y="3331757"/>
              <a:chExt cx="746923" cy="503654"/>
            </a:xfrm>
          </p:grpSpPr>
          <p:pic>
            <p:nvPicPr>
              <p:cNvPr id="72" name="Elemento grafico 71">
                <a:extLst>
                  <a:ext uri="{FF2B5EF4-FFF2-40B4-BE49-F238E27FC236}">
                    <a16:creationId xmlns:a16="http://schemas.microsoft.com/office/drawing/2014/main" id="{A5FEF2E6-FBC4-56B6-9F0A-140F07438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05718991-0AEB-12BD-3072-85F656580B27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3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BFC5B89E-6791-4424-48E5-F74A3781551E}"/>
                </a:ext>
              </a:extLst>
            </p:cNvPr>
            <p:cNvGrpSpPr/>
            <p:nvPr/>
          </p:nvGrpSpPr>
          <p:grpSpPr>
            <a:xfrm>
              <a:off x="6891169" y="3050558"/>
              <a:ext cx="582211" cy="505557"/>
              <a:chOff x="3509129" y="3329854"/>
              <a:chExt cx="593357" cy="505557"/>
            </a:xfrm>
          </p:grpSpPr>
          <p:pic>
            <p:nvPicPr>
              <p:cNvPr id="60" name="Elemento grafico 59">
                <a:extLst>
                  <a:ext uri="{FF2B5EF4-FFF2-40B4-BE49-F238E27FC236}">
                    <a16:creationId xmlns:a16="http://schemas.microsoft.com/office/drawing/2014/main" id="{FF9DC9B5-9659-A177-D472-E2CE91BB3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69E9175F-883C-2101-DDB6-EAB6C385818A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7845AC69-95BB-D9CF-6A38-CC2E8A13E23D}"/>
                </a:ext>
              </a:extLst>
            </p:cNvPr>
            <p:cNvGrpSpPr/>
            <p:nvPr/>
          </p:nvGrpSpPr>
          <p:grpSpPr>
            <a:xfrm>
              <a:off x="7613295" y="3050558"/>
              <a:ext cx="422891" cy="505557"/>
              <a:chOff x="4236809" y="3329854"/>
              <a:chExt cx="430987" cy="505557"/>
            </a:xfrm>
          </p:grpSpPr>
          <p:pic>
            <p:nvPicPr>
              <p:cNvPr id="58" name="Elemento grafico 57">
                <a:extLst>
                  <a:ext uri="{FF2B5EF4-FFF2-40B4-BE49-F238E27FC236}">
                    <a16:creationId xmlns:a16="http://schemas.microsoft.com/office/drawing/2014/main" id="{13E1B592-6DE7-D512-778B-163F44F61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7E0B3CD1-A83D-180B-6632-8C1C45466A8E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27DAAB56-3749-8F43-4182-6CBBADB73173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56" name="Elemento grafico 55">
                <a:extLst>
                  <a:ext uri="{FF2B5EF4-FFF2-40B4-BE49-F238E27FC236}">
                    <a16:creationId xmlns:a16="http://schemas.microsoft.com/office/drawing/2014/main" id="{5CBCE336-7034-CD1F-137C-A2762B7FA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916CA056-474C-32DC-A98D-0740896E3074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C79EAAB3-AD06-22FA-AD27-A8DE4CF442C3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54" name="Picture 2">
                <a:extLst>
                  <a:ext uri="{FF2B5EF4-FFF2-40B4-BE49-F238E27FC236}">
                    <a16:creationId xmlns:a16="http://schemas.microsoft.com/office/drawing/2014/main" id="{A5849F16-83FD-09A3-80E4-019047EE8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39D66353-DC86-7C00-F9FC-ED5933BE239B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84F4908-D8FA-92A9-6E1A-3E6EF6AF2572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52" name="Elemento grafico 51">
                <a:extLst>
                  <a:ext uri="{FF2B5EF4-FFF2-40B4-BE49-F238E27FC236}">
                    <a16:creationId xmlns:a16="http://schemas.microsoft.com/office/drawing/2014/main" id="{4346F411-4F59-5E10-2AD6-25B736F73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385D00B-023B-A75B-5E41-52352D6AC98C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2195E251-5B3F-8FE0-B037-DF47D236FA2C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50" name="Elemento grafico 49">
                <a:extLst>
                  <a:ext uri="{FF2B5EF4-FFF2-40B4-BE49-F238E27FC236}">
                    <a16:creationId xmlns:a16="http://schemas.microsoft.com/office/drawing/2014/main" id="{E9291D5C-C47A-C30F-1877-3F9F1AA2A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5459FFAD-BB51-F3FD-8433-3D3A527F4A86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AC4479F-D4B4-D1C4-FD2D-500BC2B8A8E6}"/>
              </a:ext>
            </a:extLst>
          </p:cNvPr>
          <p:cNvSpPr txBox="1"/>
          <p:nvPr/>
        </p:nvSpPr>
        <p:spPr>
          <a:xfrm>
            <a:off x="10905154" y="6052767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D9F17E0-8273-04E0-9802-F85F70D0962D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BE539A0-15F8-02EF-6A2B-0563B15E3189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68FCA3-A543-CAAE-48BC-B2625A86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C20E8957-291A-8990-7903-7ED96798CB25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Titolo 18">
            <a:extLst>
              <a:ext uri="{FF2B5EF4-FFF2-40B4-BE49-F238E27FC236}">
                <a16:creationId xmlns:a16="http://schemas.microsoft.com/office/drawing/2014/main" id="{D62F116A-31BB-3EC9-BAB0-7EE1C2F8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interesse per la proposta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6B9C668-A620-5466-D525-C68C1E1E6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852747"/>
            <a:ext cx="11626228" cy="215444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La proposta descritta nella presentazione di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risulta interessante per 9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su 10, in particolare tra i residenti in Brasile e gli alto spendenti.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555F711-80C5-93ED-E30B-036762991C52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536D1EA-3433-AE02-80E3-1D9FA62F5812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4F4333E7-31A5-6A6B-50A1-D9BF7804A56F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476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25CD1-5E6E-BC4B-00E7-0B7C00CA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99D184F7-2F87-411E-EA93-65C7DAD706C3}"/>
              </a:ext>
            </a:extLst>
          </p:cNvPr>
          <p:cNvSpPr/>
          <p:nvPr/>
        </p:nvSpPr>
        <p:spPr>
          <a:xfrm>
            <a:off x="0" y="-11757"/>
            <a:ext cx="12192000" cy="1858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3504AE2-C731-5972-F32F-DD1182A5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40766"/>
            <a:ext cx="11963399" cy="523220"/>
          </a:xfrm>
        </p:spPr>
        <p:txBody>
          <a:bodyPr/>
          <a:lstStyle/>
          <a:p>
            <a:pPr algn="ctr"/>
            <a:r>
              <a:rPr lang="it-IT" spc="-150" dirty="0"/>
              <a:t>Il progetto «Turismo delle radici» </a:t>
            </a:r>
            <a:endParaRPr lang="en-IN" dirty="0"/>
          </a:p>
        </p:txBody>
      </p:sp>
      <p:sp>
        <p:nvSpPr>
          <p:cNvPr id="11" name="Title 19">
            <a:extLst>
              <a:ext uri="{FF2B5EF4-FFF2-40B4-BE49-F238E27FC236}">
                <a16:creationId xmlns:a16="http://schemas.microsoft.com/office/drawing/2014/main" id="{7B95C397-594B-4195-4876-72E1A1686722}"/>
              </a:ext>
            </a:extLst>
          </p:cNvPr>
          <p:cNvSpPr txBox="1">
            <a:spLocks/>
          </p:cNvSpPr>
          <p:nvPr/>
        </p:nvSpPr>
        <p:spPr>
          <a:xfrm>
            <a:off x="356755" y="782794"/>
            <a:ext cx="11478490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600" b="0" dirty="0"/>
              <a:t>In un contesto in cui il </a:t>
            </a:r>
            <a:r>
              <a:rPr lang="it-IT" sz="1600" dirty="0"/>
              <a:t>turismo</a:t>
            </a:r>
            <a:r>
              <a:rPr lang="it-IT" sz="1600" b="0" dirty="0"/>
              <a:t> ha conosciuto una </a:t>
            </a:r>
            <a:r>
              <a:rPr lang="it-IT" sz="1600" dirty="0"/>
              <a:t>crescita esponenziale</a:t>
            </a:r>
            <a:r>
              <a:rPr lang="it-IT" sz="1600" b="0" dirty="0"/>
              <a:t>, </a:t>
            </a:r>
            <a:r>
              <a:rPr lang="it-IT" sz="1600" dirty="0"/>
              <a:t>ma</a:t>
            </a:r>
            <a:r>
              <a:rPr lang="it-IT" sz="1600" b="0" dirty="0"/>
              <a:t> anche una progressiva </a:t>
            </a:r>
            <a:r>
              <a:rPr lang="it-IT" sz="1600" dirty="0"/>
              <a:t>omologazione</a:t>
            </a:r>
            <a:r>
              <a:rPr lang="it-IT" sz="1600" b="0" dirty="0"/>
              <a:t> delle esperienze, </a:t>
            </a:r>
            <a:r>
              <a:rPr lang="it-IT" sz="1600" dirty="0"/>
              <a:t>IL PROGETTO TURISMO DELLE RADICI riscrive</a:t>
            </a:r>
            <a:r>
              <a:rPr lang="it-IT" sz="1600" b="0" dirty="0"/>
              <a:t> il concetto di </a:t>
            </a:r>
            <a:r>
              <a:rPr lang="it-IT" sz="1600" dirty="0"/>
              <a:t>turismo</a:t>
            </a:r>
            <a:r>
              <a:rPr lang="it-IT" sz="1600" b="0" dirty="0"/>
              <a:t> </a:t>
            </a:r>
            <a:r>
              <a:rPr lang="it-IT" sz="1600" dirty="0"/>
              <a:t>come</a:t>
            </a:r>
            <a:r>
              <a:rPr lang="it-IT" sz="1600" b="0" dirty="0"/>
              <a:t> un «</a:t>
            </a:r>
            <a:r>
              <a:rPr lang="it-IT" sz="1600" dirty="0"/>
              <a:t>ritorno emotivo</a:t>
            </a:r>
            <a:r>
              <a:rPr lang="it-IT" sz="1600" b="0" dirty="0"/>
              <a:t>» per riscoprire storie, ricostruire legami, ritrovare una comunità e non solo semplicemente visitare un luogo.</a:t>
            </a:r>
            <a:endParaRPr lang="en-IN" sz="1600" b="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1F62A7-289B-F6B4-41DC-871F7D5F094A}"/>
              </a:ext>
            </a:extLst>
          </p:cNvPr>
          <p:cNvSpPr txBox="1"/>
          <p:nvPr/>
        </p:nvSpPr>
        <p:spPr>
          <a:xfrm>
            <a:off x="356755" y="2315206"/>
            <a:ext cx="99851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L’Italia</a:t>
            </a:r>
            <a:r>
              <a:rPr lang="it-IT" sz="1600" dirty="0"/>
              <a:t> possiede un </a:t>
            </a:r>
            <a:r>
              <a:rPr lang="it-IT" sz="1600" b="1" dirty="0"/>
              <a:t>patrimonio</a:t>
            </a:r>
            <a:r>
              <a:rPr lang="it-IT" sz="1600" dirty="0"/>
              <a:t> </a:t>
            </a:r>
            <a:r>
              <a:rPr lang="it-IT" sz="1600" b="1" dirty="0"/>
              <a:t>umano</a:t>
            </a:r>
            <a:r>
              <a:rPr lang="it-IT" sz="1600" dirty="0"/>
              <a:t> e </a:t>
            </a:r>
            <a:r>
              <a:rPr lang="it-IT" sz="1600" b="1" dirty="0"/>
              <a:t>culturale</a:t>
            </a:r>
            <a:r>
              <a:rPr lang="it-IT" sz="1600" dirty="0"/>
              <a:t> che si estende </a:t>
            </a:r>
            <a:r>
              <a:rPr lang="it-IT" sz="1600" b="1" dirty="0"/>
              <a:t>oltre</a:t>
            </a:r>
            <a:r>
              <a:rPr lang="it-IT" sz="1600" dirty="0"/>
              <a:t> i </a:t>
            </a:r>
            <a:r>
              <a:rPr lang="it-IT" sz="1600" b="1" dirty="0"/>
              <a:t>confini</a:t>
            </a:r>
            <a:r>
              <a:rPr lang="it-IT" sz="1600" dirty="0"/>
              <a:t> </a:t>
            </a:r>
            <a:r>
              <a:rPr lang="it-IT" sz="1600" b="1" dirty="0"/>
              <a:t>nazionali</a:t>
            </a:r>
            <a:r>
              <a:rPr lang="it-IT" sz="1600" dirty="0"/>
              <a:t> e milioni di persone nel mondo conservano un legame con i territori di origine. </a:t>
            </a:r>
            <a:r>
              <a:rPr lang="it-IT" sz="1600" b="1" dirty="0"/>
              <a:t>IL TURISMO DELLE RADICI può dar forma a questo legame</a:t>
            </a:r>
            <a:r>
              <a:rPr lang="it-IT" sz="1600" dirty="0"/>
              <a:t>, trasformandolo in </a:t>
            </a:r>
            <a:r>
              <a:rPr lang="it-IT" sz="1600" b="1" dirty="0"/>
              <a:t>un’esperienza concreta</a:t>
            </a:r>
            <a:r>
              <a:rPr lang="it-IT" sz="1600" dirty="0"/>
              <a:t>: un ritorno alle origini che non è solo viaggio, ma processo di riscoperta identitaria e culturale.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0AEE51-E5D7-D804-42D6-E3BBF7475588}"/>
              </a:ext>
            </a:extLst>
          </p:cNvPr>
          <p:cNvSpPr txBox="1"/>
          <p:nvPr/>
        </p:nvSpPr>
        <p:spPr>
          <a:xfrm>
            <a:off x="356755" y="3753077"/>
            <a:ext cx="114784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ricezione positiva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dell’iniziativa è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unanime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 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potenziale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 prefigurato è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alto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, non solo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dal punto di vista economico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, ma soprattutto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sociale</a:t>
            </a:r>
            <a:r>
              <a:rPr lang="it-IT" sz="1600" dirty="0">
                <a:solidFill>
                  <a:prstClr val="black"/>
                </a:solidFill>
                <a:latin typeface="SempioneGrotesk"/>
              </a:rPr>
              <a:t>: un’opportunità di rilancio per vivere, interpretare, raccontare il territorio e svincolarsi dall’intermittenza del turismo stagionale. In particolare:</a:t>
            </a:r>
          </a:p>
          <a:p>
            <a:endParaRPr lang="it-IT" dirty="0"/>
          </a:p>
        </p:txBody>
      </p:sp>
      <p:sp>
        <p:nvSpPr>
          <p:cNvPr id="16" name="Segnaposto contenuto 4">
            <a:extLst>
              <a:ext uri="{FF2B5EF4-FFF2-40B4-BE49-F238E27FC236}">
                <a16:creationId xmlns:a16="http://schemas.microsoft.com/office/drawing/2014/main" id="{89CEF8BD-02AA-D339-F14E-EC8C6B5460EB}"/>
              </a:ext>
            </a:extLst>
          </p:cNvPr>
          <p:cNvSpPr txBox="1">
            <a:spLocks/>
          </p:cNvSpPr>
          <p:nvPr/>
        </p:nvSpPr>
        <p:spPr>
          <a:xfrm>
            <a:off x="2557569" y="4664512"/>
            <a:ext cx="7877796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Dreaming Outloud Pro" panose="03050502040302030504" pitchFamily="66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it-IT" sz="1400" dirty="0"/>
              <a:t>Per le </a:t>
            </a:r>
            <a:r>
              <a:rPr lang="it-IT" sz="1400" b="1" dirty="0"/>
              <a:t>AMMINISTRAZIONI</a:t>
            </a:r>
            <a:r>
              <a:rPr lang="it-IT" sz="1400" dirty="0"/>
              <a:t> sono interessanti le </a:t>
            </a:r>
            <a:r>
              <a:rPr lang="it-IT" sz="1400" b="1" dirty="0"/>
              <a:t>ricadute economiche </a:t>
            </a:r>
            <a:r>
              <a:rPr lang="it-IT" sz="1400" dirty="0"/>
              <a:t>(con acquisti, pernottamenti, attività) </a:t>
            </a:r>
            <a:r>
              <a:rPr lang="it-IT" sz="1400" b="1" dirty="0"/>
              <a:t>ma più significative quelle sociali e ambientali </a:t>
            </a:r>
            <a:r>
              <a:rPr lang="it-IT" sz="1400" dirty="0"/>
              <a:t>(rinascita culturale dei borghi, recupero di mestieri, implementazione delle infrastrutture) che possono portare al </a:t>
            </a:r>
            <a:r>
              <a:rPr lang="it-IT" sz="1400" b="1" dirty="0"/>
              <a:t>ripopolamento dei comuni.</a:t>
            </a:r>
            <a:endParaRPr lang="it-IT" sz="14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8901D76-9F97-BE6C-0BF6-D1A5142E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19" y="4803011"/>
            <a:ext cx="598935" cy="520287"/>
          </a:xfrm>
          <a:prstGeom prst="rect">
            <a:avLst/>
          </a:prstGeom>
        </p:spPr>
      </p:pic>
      <p:sp>
        <p:nvSpPr>
          <p:cNvPr id="18" name="Segnaposto contenuto 4">
            <a:extLst>
              <a:ext uri="{FF2B5EF4-FFF2-40B4-BE49-F238E27FC236}">
                <a16:creationId xmlns:a16="http://schemas.microsoft.com/office/drawing/2014/main" id="{94D6F331-2769-528E-F141-DDD180942B8D}"/>
              </a:ext>
            </a:extLst>
          </p:cNvPr>
          <p:cNvSpPr txBox="1">
            <a:spLocks/>
          </p:cNvSpPr>
          <p:nvPr/>
        </p:nvSpPr>
        <p:spPr>
          <a:xfrm>
            <a:off x="2557567" y="5529050"/>
            <a:ext cx="7784297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Dreaming Outloud Pro" panose="03050502040302030504" pitchFamily="66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1400" dirty="0"/>
              <a:t>Gli </a:t>
            </a:r>
            <a:r>
              <a:rPr lang="it-IT" sz="1400" b="1" dirty="0"/>
              <a:t>OPERATORI</a:t>
            </a:r>
            <a:r>
              <a:rPr lang="it-IT" sz="1400" dirty="0"/>
              <a:t> sottolineano l’opportunità di </a:t>
            </a:r>
            <a:r>
              <a:rPr lang="it-IT" sz="1400" b="1" dirty="0"/>
              <a:t>diversificare l’offerta</a:t>
            </a:r>
            <a:r>
              <a:rPr lang="it-IT" sz="1400" dirty="0"/>
              <a:t>, integrando servizi di accoglienza, esperienze culturali, attività enogastronomiche, per </a:t>
            </a:r>
            <a:r>
              <a:rPr lang="it-IT" sz="1400" b="1" dirty="0"/>
              <a:t>sottrarsi alla stagionalità </a:t>
            </a:r>
            <a:r>
              <a:rPr lang="it-IT" sz="1400" dirty="0"/>
              <a:t>e </a:t>
            </a:r>
            <a:r>
              <a:rPr lang="it-IT" sz="1400" b="1" dirty="0"/>
              <a:t>attrarre</a:t>
            </a:r>
            <a:r>
              <a:rPr lang="it-IT" sz="1400" dirty="0"/>
              <a:t> un </a:t>
            </a:r>
            <a:r>
              <a:rPr lang="it-IT" sz="1400" b="1" dirty="0"/>
              <a:t>turista diverso</a:t>
            </a:r>
            <a:r>
              <a:rPr lang="it-IT" sz="1400" dirty="0"/>
              <a:t>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9ADB62B-6349-1413-871E-5BC939383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19" y="5556482"/>
            <a:ext cx="598935" cy="5223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1A0F4CB-356F-520D-B518-A3ACEFCA52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1552" y="1965896"/>
            <a:ext cx="1826435" cy="17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38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3046-D1BD-64F1-0253-6DBDE0D0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6A5BC-5B2B-F913-0648-861974D8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40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8EFF1C92-B34C-710A-D7A4-45B40C6FF9AA}"/>
              </a:ext>
            </a:extLst>
          </p:cNvPr>
          <p:cNvSpPr txBox="1">
            <a:spLocks/>
          </p:cNvSpPr>
          <p:nvPr/>
        </p:nvSpPr>
        <p:spPr>
          <a:xfrm>
            <a:off x="1198731" y="6344006"/>
            <a:ext cx="8895617" cy="3416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32 Quanto pensi che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possa essere utile nel pianificare o facilitare un viaggio in Italia alla scoperta delle proprie origini?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N=592</a:t>
            </a: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55AFEE37-9C9A-13BD-69E2-A30542CC5AC2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A721A56-0A93-39CA-28D6-DFB55579BD71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0DFE4056-58A1-68E5-481D-AB442F8BFCBB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DDC337-37E5-1E9F-5194-7FBF928655A2}"/>
              </a:ext>
            </a:extLst>
          </p:cNvPr>
          <p:cNvSpPr txBox="1"/>
          <p:nvPr/>
        </p:nvSpPr>
        <p:spPr>
          <a:xfrm>
            <a:off x="4582437" y="1556370"/>
            <a:ext cx="143661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Molto + Abbastanza</a:t>
            </a:r>
          </a:p>
          <a:p>
            <a:pPr algn="ctr"/>
            <a:r>
              <a:rPr lang="it-IT" sz="1100" b="1" dirty="0"/>
              <a:t>utile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24A3614-CA95-717A-46B1-3A3EAC6F3FE0}"/>
              </a:ext>
            </a:extLst>
          </p:cNvPr>
          <p:cNvSpPr/>
          <p:nvPr/>
        </p:nvSpPr>
        <p:spPr>
          <a:xfrm>
            <a:off x="6325135" y="2281975"/>
            <a:ext cx="261890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95%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A8774F28-FEA5-B059-F7AF-EEE80FBA55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92488098-FA4A-4920-B168-233EAFCFF1C3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261260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it-IT" sz="13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04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it-IT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22" name="Gruppo 21">
            <a:extLst>
              <a:ext uri="{FF2B5EF4-FFF2-40B4-BE49-F238E27FC236}">
                <a16:creationId xmlns:a16="http://schemas.microsoft.com/office/drawing/2014/main" id="{229CDD82-E472-D532-110B-70C3A188C37F}"/>
              </a:ext>
            </a:extLst>
          </p:cNvPr>
          <p:cNvGrpSpPr/>
          <p:nvPr/>
        </p:nvGrpSpPr>
        <p:grpSpPr>
          <a:xfrm>
            <a:off x="6347620" y="3781822"/>
            <a:ext cx="4625025" cy="507840"/>
            <a:chOff x="6160807" y="3049417"/>
            <a:chExt cx="4625025" cy="507840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7DB83A2E-2E23-1088-013C-0BBCB49D10F1}"/>
                </a:ext>
              </a:extLst>
            </p:cNvPr>
            <p:cNvGrpSpPr/>
            <p:nvPr/>
          </p:nvGrpSpPr>
          <p:grpSpPr>
            <a:xfrm>
              <a:off x="6160807" y="3051510"/>
              <a:ext cx="732893" cy="503654"/>
              <a:chOff x="2764864" y="3331757"/>
              <a:chExt cx="746924" cy="503654"/>
            </a:xfrm>
          </p:grpSpPr>
          <p:pic>
            <p:nvPicPr>
              <p:cNvPr id="63" name="Elemento grafico 62">
                <a:extLst>
                  <a:ext uri="{FF2B5EF4-FFF2-40B4-BE49-F238E27FC236}">
                    <a16:creationId xmlns:a16="http://schemas.microsoft.com/office/drawing/2014/main" id="{FD28CBE5-6A46-352C-C520-DBD309BAD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7EF6A984-B927-D0BC-3A17-38DE33F2DE6B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E9699454-D24D-09DC-3356-B59342D70C08}"/>
                </a:ext>
              </a:extLst>
            </p:cNvPr>
            <p:cNvGrpSpPr/>
            <p:nvPr/>
          </p:nvGrpSpPr>
          <p:grpSpPr>
            <a:xfrm>
              <a:off x="6891176" y="3050558"/>
              <a:ext cx="582211" cy="505557"/>
              <a:chOff x="3509129" y="3329854"/>
              <a:chExt cx="593356" cy="505557"/>
            </a:xfrm>
          </p:grpSpPr>
          <p:pic>
            <p:nvPicPr>
              <p:cNvPr id="61" name="Elemento grafico 60">
                <a:extLst>
                  <a:ext uri="{FF2B5EF4-FFF2-40B4-BE49-F238E27FC236}">
                    <a16:creationId xmlns:a16="http://schemas.microsoft.com/office/drawing/2014/main" id="{B6BC407A-D4D4-B9C9-AD7B-0DA207E57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ABF78F7B-8C2B-6DEA-44C1-F50AA1755A37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B70E1922-FD90-4C63-2FBD-1B0C9CC411E3}"/>
                </a:ext>
              </a:extLst>
            </p:cNvPr>
            <p:cNvGrpSpPr/>
            <p:nvPr/>
          </p:nvGrpSpPr>
          <p:grpSpPr>
            <a:xfrm>
              <a:off x="7613295" y="3050558"/>
              <a:ext cx="422890" cy="505557"/>
              <a:chOff x="4236809" y="3329854"/>
              <a:chExt cx="430986" cy="505557"/>
            </a:xfrm>
          </p:grpSpPr>
          <p:pic>
            <p:nvPicPr>
              <p:cNvPr id="41" name="Elemento grafico 40">
                <a:extLst>
                  <a:ext uri="{FF2B5EF4-FFF2-40B4-BE49-F238E27FC236}">
                    <a16:creationId xmlns:a16="http://schemas.microsoft.com/office/drawing/2014/main" id="{83759B6E-A5B3-70D8-E0C0-98FE30FAF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1885CC4B-CB1E-E967-7190-085C1A8F2B63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B097F5E2-FCAA-D9A5-A7AC-7FED7B91015A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36" name="Elemento grafico 35">
                <a:extLst>
                  <a:ext uri="{FF2B5EF4-FFF2-40B4-BE49-F238E27FC236}">
                    <a16:creationId xmlns:a16="http://schemas.microsoft.com/office/drawing/2014/main" id="{CCE8352E-FFD6-5C57-6D17-E2CFA7EC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8AF3E59B-C53F-288A-465F-1B570BA0668B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1940F950-4D47-E2B8-857F-061D8CE20283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39AD48FE-CE7E-3F19-87AD-20F2DA991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564055C-B448-7576-5A3F-C19EC9EE7337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266F37C-D04D-CD39-A976-7F3863BA1E43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32" name="Elemento grafico 31">
                <a:extLst>
                  <a:ext uri="{FF2B5EF4-FFF2-40B4-BE49-F238E27FC236}">
                    <a16:creationId xmlns:a16="http://schemas.microsoft.com/office/drawing/2014/main" id="{D92790E7-7838-2297-3405-6796C6115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C811756-3458-50A0-6C95-059AF2229E0C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A95FEBD7-B92B-0C40-8979-AD067EF1AF88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30" name="Elemento grafico 29">
                <a:extLst>
                  <a:ext uri="{FF2B5EF4-FFF2-40B4-BE49-F238E27FC236}">
                    <a16:creationId xmlns:a16="http://schemas.microsoft.com/office/drawing/2014/main" id="{605AD622-F2F5-6A45-3416-D2DE597E4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E1D5B852-268E-FC8A-123B-51FF5E72AFBD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6266E314-55A7-4A79-5FC9-820DB999E9C8}"/>
              </a:ext>
            </a:extLst>
          </p:cNvPr>
          <p:cNvSpPr/>
          <p:nvPr/>
        </p:nvSpPr>
        <p:spPr>
          <a:xfrm>
            <a:off x="6344798" y="3657476"/>
            <a:ext cx="4680000" cy="106216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ED1E61-021B-7C69-C949-742F90D09B22}"/>
              </a:ext>
            </a:extLst>
          </p:cNvPr>
          <p:cNvSpPr txBox="1"/>
          <p:nvPr/>
        </p:nvSpPr>
        <p:spPr>
          <a:xfrm>
            <a:off x="10905154" y="6052767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2066A4A-C93B-1A45-E06F-E41FA4CBF403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004DF4F-1785-04FC-254E-E54AE69BD670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B0D1100-CE91-02E8-CD6C-F21E43FAB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BFC82254-A8B7-CAE5-03C3-BE1DF1CF98D6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itolo 13">
            <a:extLst>
              <a:ext uri="{FF2B5EF4-FFF2-40B4-BE49-F238E27FC236}">
                <a16:creationId xmlns:a16="http://schemas.microsoft.com/office/drawing/2014/main" id="{4EB374F5-5041-E0A8-8AFB-DD7C795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utilità percepita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75ACE7F-DD95-3287-CE4F-CF10A8722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935" y="719907"/>
            <a:ext cx="11626228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L’utilità percepita del servizio proposto da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largamente diffusa: 9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su 10 lo considerano utile, e 1 su 2 lo giudica addirittura molto utile. Le valutazioni risultano più elevate tra chi già conosce il servizio e tra i residenti in Brasile. Tra chi vive negli Stati Uniti emerge la percezione di utilità più bassa.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0A48808-D1A4-9288-817C-229FCBBFE0E5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3457267-B675-CE3A-3725-1E662A4CAC62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236D119D-2643-C582-A05B-B2B666813B61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1414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B6E86-4892-F848-64D3-CAEA14B3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9C640-FE75-D840-CED4-1AE4EC73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41</a:t>
            </a:fld>
            <a:endParaRPr lang="it-IT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D113C7B0-C605-FFA7-FABE-FA8E71C04A51}"/>
              </a:ext>
            </a:extLst>
          </p:cNvPr>
          <p:cNvSpPr txBox="1">
            <a:spLocks/>
          </p:cNvSpPr>
          <p:nvPr/>
        </p:nvSpPr>
        <p:spPr>
          <a:xfrm>
            <a:off x="1198731" y="6341890"/>
            <a:ext cx="7685717" cy="3437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it-IT" sz="900" kern="1200" dirty="0">
                <a:solidFill>
                  <a:srgbClr val="A6A6A6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Dom. 36 Con quale probabilità prenderesti in considerazione di organizzare un viaggio in Italia alla scoperta delle origini della tua famiglia con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Italea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?</a:t>
            </a: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Base: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Expat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N=592</a:t>
            </a: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124B542E-4AA1-85FC-2CFB-0DF4C2BBD567}"/>
              </a:ext>
            </a:extLst>
          </p:cNvPr>
          <p:cNvGraphicFramePr/>
          <p:nvPr/>
        </p:nvGraphicFramePr>
        <p:xfrm>
          <a:off x="2255756" y="2163112"/>
          <a:ext cx="4680000" cy="391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EC54281-D1FE-ACF0-F3F3-6CE9A0997B41}"/>
              </a:ext>
            </a:extLst>
          </p:cNvPr>
          <p:cNvSpPr/>
          <p:nvPr/>
        </p:nvSpPr>
        <p:spPr>
          <a:xfrm>
            <a:off x="4526052" y="1836158"/>
            <a:ext cx="1548000" cy="4229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E9DC908-5382-0BD1-A41A-4CD0EC845D31}"/>
              </a:ext>
            </a:extLst>
          </p:cNvPr>
          <p:cNvGraphicFramePr>
            <a:graphicFrameLocks noGrp="1"/>
          </p:cNvGraphicFramePr>
          <p:nvPr/>
        </p:nvGraphicFramePr>
        <p:xfrm>
          <a:off x="4902917" y="1841968"/>
          <a:ext cx="866775" cy="462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1977051301"/>
                    </a:ext>
                  </a:extLst>
                </a:gridCol>
              </a:tblGrid>
              <a:tr h="4621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88%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7598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6869EE3-500D-4EB7-39BE-E0DDE8BBCD7A}"/>
              </a:ext>
            </a:extLst>
          </p:cNvPr>
          <p:cNvSpPr txBox="1"/>
          <p:nvPr/>
        </p:nvSpPr>
        <p:spPr>
          <a:xfrm>
            <a:off x="4683430" y="1556370"/>
            <a:ext cx="123463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/>
              <a:t>Sicuramente + </a:t>
            </a:r>
          </a:p>
          <a:p>
            <a:pPr algn="ctr"/>
            <a:r>
              <a:rPr lang="it-IT" sz="1100" b="1" dirty="0"/>
              <a:t>Probabilmente sì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F45D2E0-FEA0-A197-A7E5-64A65D7720D7}"/>
              </a:ext>
            </a:extLst>
          </p:cNvPr>
          <p:cNvSpPr/>
          <p:nvPr/>
        </p:nvSpPr>
        <p:spPr>
          <a:xfrm>
            <a:off x="6325135" y="2281975"/>
            <a:ext cx="2618907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cs typeface="Dreaming Outloud Pro" panose="03050502040302030504" pitchFamily="66" charset="0"/>
              </a:rPr>
              <a:t>Sopra media:</a:t>
            </a:r>
          </a:p>
          <a:p>
            <a:r>
              <a:rPr lang="it-IT" sz="954" dirty="0" err="1">
                <a:cs typeface="Dreaming Outloud Pro" panose="03050502040302030504" pitchFamily="66" charset="0"/>
              </a:rPr>
              <a:t>Expat</a:t>
            </a:r>
            <a:r>
              <a:rPr lang="it-IT" sz="954" dirty="0">
                <a:cs typeface="Dreaming Outloud Pro" panose="03050502040302030504" pitchFamily="66" charset="0"/>
              </a:rPr>
              <a:t> da 3-5 anni </a:t>
            </a:r>
            <a:r>
              <a:rPr lang="it-IT" sz="954" b="1" dirty="0">
                <a:cs typeface="Dreaming Outloud Pro" panose="03050502040302030504" pitchFamily="66" charset="0"/>
              </a:rPr>
              <a:t>98%</a:t>
            </a:r>
          </a:p>
          <a:p>
            <a:r>
              <a:rPr lang="it-IT" sz="1000" dirty="0">
                <a:cs typeface="Dreaming Outloud Pro" panose="03050502040302030504" pitchFamily="66" charset="0"/>
              </a:rPr>
              <a:t>Partner italo discendente </a:t>
            </a:r>
            <a:r>
              <a:rPr lang="it-IT" sz="1000" b="1" dirty="0">
                <a:cs typeface="Dreaming Outloud Pro" panose="03050502040302030504" pitchFamily="66" charset="0"/>
              </a:rPr>
              <a:t>98%</a:t>
            </a:r>
            <a:endParaRPr lang="it-IT" sz="954" b="1" dirty="0">
              <a:cs typeface="Dreaming Outloud Pro" panose="03050502040302030504" pitchFamily="66" charset="0"/>
            </a:endParaRPr>
          </a:p>
          <a:p>
            <a:r>
              <a:rPr lang="it-IT" sz="950" dirty="0">
                <a:cs typeface="Dreaming Outloud Pro" panose="03050502040302030504" pitchFamily="66" charset="0"/>
              </a:rPr>
              <a:t>Conoscono </a:t>
            </a:r>
            <a:r>
              <a:rPr lang="it-IT" sz="950" dirty="0" err="1">
                <a:cs typeface="Dreaming Outloud Pro" panose="03050502040302030504" pitchFamily="66" charset="0"/>
              </a:rPr>
              <a:t>Italea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95%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Partner </a:t>
            </a:r>
            <a:r>
              <a:rPr lang="it-IT" sz="950" dirty="0" err="1">
                <a:cs typeface="Dreaming Outloud Pro" panose="03050502040302030504" pitchFamily="66" charset="0"/>
              </a:rPr>
              <a:t>expat</a:t>
            </a:r>
            <a:r>
              <a:rPr lang="it-IT" sz="950" dirty="0">
                <a:cs typeface="Dreaming Outloud Pro" panose="03050502040302030504" pitchFamily="66" charset="0"/>
              </a:rPr>
              <a:t> </a:t>
            </a:r>
            <a:r>
              <a:rPr lang="it-IT" sz="950" b="1" dirty="0">
                <a:cs typeface="Dreaming Outloud Pro" panose="03050502040302030504" pitchFamily="66" charset="0"/>
              </a:rPr>
              <a:t>95%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25-34 anni </a:t>
            </a:r>
            <a:r>
              <a:rPr lang="it-IT" sz="950" b="1" dirty="0">
                <a:cs typeface="Dreaming Outloud Pro" panose="03050502040302030504" pitchFamily="66" charset="0"/>
              </a:rPr>
              <a:t>94%</a:t>
            </a:r>
          </a:p>
          <a:p>
            <a:r>
              <a:rPr lang="it-IT" sz="950" dirty="0">
                <a:cs typeface="Dreaming Outloud Pro" panose="03050502040302030504" pitchFamily="66" charset="0"/>
              </a:rPr>
              <a:t>Famiglia con figli </a:t>
            </a:r>
            <a:r>
              <a:rPr lang="it-IT" sz="950" b="1" dirty="0">
                <a:cs typeface="Dreaming Outloud Pro" panose="03050502040302030504" pitchFamily="66" charset="0"/>
              </a:rPr>
              <a:t>93%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F03176B9-4977-6815-3FE1-4B2A4B25FD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78975" flipV="1">
            <a:off x="6011517" y="1663943"/>
            <a:ext cx="819454" cy="819454"/>
          </a:xfrm>
          <a:prstGeom prst="rect">
            <a:avLst/>
          </a:prstGeom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92E5113-30A9-81DF-B667-CAEF0957692C}"/>
              </a:ext>
            </a:extLst>
          </p:cNvPr>
          <p:cNvSpPr/>
          <p:nvPr/>
        </p:nvSpPr>
        <p:spPr>
          <a:xfrm>
            <a:off x="6237117" y="3711324"/>
            <a:ext cx="4835667" cy="106216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3F0E42B8-2B5B-14AD-1CCE-7D934E6A41E2}"/>
              </a:ext>
            </a:extLst>
          </p:cNvPr>
          <p:cNvGraphicFramePr>
            <a:graphicFrameLocks noGrp="1"/>
          </p:cNvGraphicFramePr>
          <p:nvPr/>
        </p:nvGraphicFramePr>
        <p:xfrm>
          <a:off x="6416446" y="4334774"/>
          <a:ext cx="453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67427495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37164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0831815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05688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75471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209124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77025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00B0F0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276798"/>
                  </a:ext>
                </a:extLst>
              </a:tr>
            </a:tbl>
          </a:graphicData>
        </a:graphic>
      </p:graphicFrame>
      <p:grpSp>
        <p:nvGrpSpPr>
          <p:cNvPr id="23" name="Gruppo 22">
            <a:extLst>
              <a:ext uri="{FF2B5EF4-FFF2-40B4-BE49-F238E27FC236}">
                <a16:creationId xmlns:a16="http://schemas.microsoft.com/office/drawing/2014/main" id="{B79715D7-DEFB-294C-16E6-A24DF82A0BFA}"/>
              </a:ext>
            </a:extLst>
          </p:cNvPr>
          <p:cNvGrpSpPr/>
          <p:nvPr/>
        </p:nvGrpSpPr>
        <p:grpSpPr>
          <a:xfrm>
            <a:off x="6347620" y="3855336"/>
            <a:ext cx="4625025" cy="507840"/>
            <a:chOff x="6160807" y="3049417"/>
            <a:chExt cx="4625025" cy="507840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1354246E-DA7A-FE71-FFA8-2F524E2DC9CD}"/>
                </a:ext>
              </a:extLst>
            </p:cNvPr>
            <p:cNvGrpSpPr/>
            <p:nvPr/>
          </p:nvGrpSpPr>
          <p:grpSpPr>
            <a:xfrm>
              <a:off x="6160807" y="3051510"/>
              <a:ext cx="732893" cy="503654"/>
              <a:chOff x="2764864" y="3331757"/>
              <a:chExt cx="746924" cy="503654"/>
            </a:xfrm>
          </p:grpSpPr>
          <p:pic>
            <p:nvPicPr>
              <p:cNvPr id="64" name="Elemento grafico 63">
                <a:extLst>
                  <a:ext uri="{FF2B5EF4-FFF2-40B4-BE49-F238E27FC236}">
                    <a16:creationId xmlns:a16="http://schemas.microsoft.com/office/drawing/2014/main" id="{690CE1EC-68B4-FF88-CE53-DF2176F30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22255" y="3331757"/>
                <a:ext cx="403685" cy="315353"/>
              </a:xfrm>
              <a:prstGeom prst="rect">
                <a:avLst/>
              </a:prstGeom>
            </p:spPr>
          </p:pic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B69377A5-862A-43BB-DEB7-E6EAFC34B7C5}"/>
                  </a:ext>
                </a:extLst>
              </p:cNvPr>
              <p:cNvSpPr txBox="1"/>
              <p:nvPr/>
            </p:nvSpPr>
            <p:spPr>
              <a:xfrm>
                <a:off x="2764864" y="3635356"/>
                <a:ext cx="74692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ARGENTINA*</a:t>
                </a:r>
                <a:endParaRPr lang="it-IT" sz="1200" b="1" dirty="0"/>
              </a:p>
            </p:txBody>
          </p:sp>
        </p:grp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EADFE46B-B9B1-27A9-1987-8827D6721192}"/>
                </a:ext>
              </a:extLst>
            </p:cNvPr>
            <p:cNvGrpSpPr/>
            <p:nvPr/>
          </p:nvGrpSpPr>
          <p:grpSpPr>
            <a:xfrm>
              <a:off x="6891176" y="3050558"/>
              <a:ext cx="582211" cy="505557"/>
              <a:chOff x="3509129" y="3329854"/>
              <a:chExt cx="593356" cy="505557"/>
            </a:xfrm>
          </p:grpSpPr>
          <p:pic>
            <p:nvPicPr>
              <p:cNvPr id="62" name="Elemento grafico 61">
                <a:extLst>
                  <a:ext uri="{FF2B5EF4-FFF2-40B4-BE49-F238E27FC236}">
                    <a16:creationId xmlns:a16="http://schemas.microsoft.com/office/drawing/2014/main" id="{63091DFA-B40C-A4C0-48C7-E35F8DD89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7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8AC26FA0-D1C4-B7E6-9466-8B358012A2C0}"/>
                  </a:ext>
                </a:extLst>
              </p:cNvPr>
              <p:cNvSpPr txBox="1"/>
              <p:nvPr/>
            </p:nvSpPr>
            <p:spPr>
              <a:xfrm>
                <a:off x="3509129" y="3635356"/>
                <a:ext cx="59335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BRASILE*</a:t>
                </a:r>
                <a:endParaRPr lang="it-IT" sz="1200" b="1" dirty="0"/>
              </a:p>
            </p:txBody>
          </p: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C415CD82-C3BC-0B41-02BE-9268BB829763}"/>
                </a:ext>
              </a:extLst>
            </p:cNvPr>
            <p:cNvGrpSpPr/>
            <p:nvPr/>
          </p:nvGrpSpPr>
          <p:grpSpPr>
            <a:xfrm>
              <a:off x="7613295" y="3050558"/>
              <a:ext cx="422890" cy="505557"/>
              <a:chOff x="4236809" y="3329854"/>
              <a:chExt cx="430986" cy="505557"/>
            </a:xfrm>
          </p:grpSpPr>
          <p:pic>
            <p:nvPicPr>
              <p:cNvPr id="42" name="Elemento grafico 41">
                <a:extLst>
                  <a:ext uri="{FF2B5EF4-FFF2-40B4-BE49-F238E27FC236}">
                    <a16:creationId xmlns:a16="http://schemas.microsoft.com/office/drawing/2014/main" id="{A9F1E42B-AB23-3EF4-DFFB-078040414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36809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0463AAB1-C659-3D2E-D0CE-7BDDEB8BA80D}"/>
                  </a:ext>
                </a:extLst>
              </p:cNvPr>
              <p:cNvSpPr txBox="1"/>
              <p:nvPr/>
            </p:nvSpPr>
            <p:spPr>
              <a:xfrm>
                <a:off x="4254145" y="3635356"/>
                <a:ext cx="413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USA*</a:t>
                </a:r>
                <a:endParaRPr lang="it-IT" sz="1200" b="1" dirty="0"/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F327D17D-B8BC-DB2A-3280-CEEF48B477D0}"/>
                </a:ext>
              </a:extLst>
            </p:cNvPr>
            <p:cNvGrpSpPr/>
            <p:nvPr/>
          </p:nvGrpSpPr>
          <p:grpSpPr>
            <a:xfrm>
              <a:off x="8182277" y="3050558"/>
              <a:ext cx="564578" cy="505557"/>
              <a:chOff x="4787369" y="3329854"/>
              <a:chExt cx="575386" cy="505557"/>
            </a:xfrm>
          </p:grpSpPr>
          <p:pic>
            <p:nvPicPr>
              <p:cNvPr id="40" name="Elemento grafico 39">
                <a:extLst>
                  <a:ext uri="{FF2B5EF4-FFF2-40B4-BE49-F238E27FC236}">
                    <a16:creationId xmlns:a16="http://schemas.microsoft.com/office/drawing/2014/main" id="{02BB7E9C-040E-3019-93C6-63FC4AB9A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1823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C937A3DB-4F28-2606-5ADC-6CDA7734CAF9}"/>
                  </a:ext>
                </a:extLst>
              </p:cNvPr>
              <p:cNvSpPr txBox="1"/>
              <p:nvPr/>
            </p:nvSpPr>
            <p:spPr>
              <a:xfrm>
                <a:off x="4787369" y="3635356"/>
                <a:ext cx="57538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CANADA</a:t>
                </a:r>
                <a:endParaRPr lang="it-IT" sz="1200" b="1" dirty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0122754E-EF60-6400-3B68-7675352DC1B0}"/>
                </a:ext>
              </a:extLst>
            </p:cNvPr>
            <p:cNvGrpSpPr/>
            <p:nvPr/>
          </p:nvGrpSpPr>
          <p:grpSpPr>
            <a:xfrm>
              <a:off x="10006451" y="3049417"/>
              <a:ext cx="779381" cy="507840"/>
              <a:chOff x="6605516" y="3327571"/>
              <a:chExt cx="794301" cy="507840"/>
            </a:xfrm>
          </p:grpSpPr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09239BF3-3CA2-F933-FA83-ECD9C6101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129" y="3327571"/>
                <a:ext cx="419832" cy="323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402F70A3-65A4-B8FA-AB47-768593E4CBDD}"/>
                  </a:ext>
                </a:extLst>
              </p:cNvPr>
              <p:cNvSpPr txBox="1"/>
              <p:nvPr/>
            </p:nvSpPr>
            <p:spPr>
              <a:xfrm>
                <a:off x="6605516" y="3635356"/>
                <a:ext cx="79430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REGNO UNITO</a:t>
                </a:r>
                <a:endParaRPr lang="it-IT" sz="1200" b="1" dirty="0"/>
              </a:p>
            </p:txBody>
          </p:sp>
        </p:grp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9F61C16D-73F4-CCFE-03CF-7ACA1C9DE43C}"/>
                </a:ext>
              </a:extLst>
            </p:cNvPr>
            <p:cNvGrpSpPr/>
            <p:nvPr/>
          </p:nvGrpSpPr>
          <p:grpSpPr>
            <a:xfrm>
              <a:off x="9420423" y="3050558"/>
              <a:ext cx="655949" cy="505557"/>
              <a:chOff x="6013439" y="3329854"/>
              <a:chExt cx="668506" cy="505557"/>
            </a:xfrm>
          </p:grpSpPr>
          <p:pic>
            <p:nvPicPr>
              <p:cNvPr id="33" name="Elemento grafico 32">
                <a:extLst>
                  <a:ext uri="{FF2B5EF4-FFF2-40B4-BE49-F238E27FC236}">
                    <a16:creationId xmlns:a16="http://schemas.microsoft.com/office/drawing/2014/main" id="{FFD4E645-174C-1F82-CC92-3A60F0B33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52395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8D32121-0F38-F89D-4284-93DDCDA0C0D2}"/>
                  </a:ext>
                </a:extLst>
              </p:cNvPr>
              <p:cNvSpPr txBox="1"/>
              <p:nvPr/>
            </p:nvSpPr>
            <p:spPr>
              <a:xfrm>
                <a:off x="6013439" y="3635356"/>
                <a:ext cx="668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GERMANIA</a:t>
                </a:r>
                <a:endParaRPr lang="it-IT" sz="1200" b="1" dirty="0"/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20D35323-7836-BE3D-64D1-7E0962015E89}"/>
                </a:ext>
              </a:extLst>
            </p:cNvPr>
            <p:cNvGrpSpPr/>
            <p:nvPr/>
          </p:nvGrpSpPr>
          <p:grpSpPr>
            <a:xfrm>
              <a:off x="8759671" y="3050558"/>
              <a:ext cx="675185" cy="505557"/>
              <a:chOff x="5369200" y="3329854"/>
              <a:chExt cx="688110" cy="505557"/>
            </a:xfrm>
          </p:grpSpPr>
          <p:pic>
            <p:nvPicPr>
              <p:cNvPr id="31" name="Elemento grafico 30">
                <a:extLst>
                  <a:ext uri="{FF2B5EF4-FFF2-40B4-BE49-F238E27FC236}">
                    <a16:creationId xmlns:a16="http://schemas.microsoft.com/office/drawing/2014/main" id="{54FF5955-002D-F56E-F9DA-315065DCB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516171" y="3329854"/>
                <a:ext cx="403685" cy="319159"/>
              </a:xfrm>
              <a:prstGeom prst="rect">
                <a:avLst/>
              </a:prstGeom>
            </p:spPr>
          </p:pic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560D0EE7-1DC2-1B01-E306-53E31C8FC077}"/>
                  </a:ext>
                </a:extLst>
              </p:cNvPr>
              <p:cNvSpPr txBox="1"/>
              <p:nvPr/>
            </p:nvSpPr>
            <p:spPr>
              <a:xfrm>
                <a:off x="5369200" y="3635356"/>
                <a:ext cx="68811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700" b="1" dirty="0"/>
                  <a:t>AUSTRALIA</a:t>
                </a:r>
                <a:endParaRPr lang="it-IT" sz="1200" b="1" dirty="0"/>
              </a:p>
            </p:txBody>
          </p:sp>
        </p:grp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1091EED-FF66-1C6F-AC3E-3655B7DD7AFA}"/>
              </a:ext>
            </a:extLst>
          </p:cNvPr>
          <p:cNvSpPr txBox="1"/>
          <p:nvPr/>
        </p:nvSpPr>
        <p:spPr>
          <a:xfrm>
            <a:off x="10905154" y="6052767"/>
            <a:ext cx="797013" cy="2308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*basi basse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61C9EAB-12C3-884E-A431-D2E6626F9781}"/>
              </a:ext>
            </a:extLst>
          </p:cNvPr>
          <p:cNvGrpSpPr/>
          <p:nvPr/>
        </p:nvGrpSpPr>
        <p:grpSpPr>
          <a:xfrm>
            <a:off x="10647297" y="105600"/>
            <a:ext cx="1432057" cy="421764"/>
            <a:chOff x="10647297" y="105600"/>
            <a:chExt cx="1432057" cy="421764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CD0681C-B510-5879-E5C1-3CFA0389497F}"/>
                </a:ext>
              </a:extLst>
            </p:cNvPr>
            <p:cNvSpPr txBox="1"/>
            <p:nvPr/>
          </p:nvSpPr>
          <p:spPr>
            <a:xfrm>
              <a:off x="11208229" y="190804"/>
              <a:ext cx="590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tx2"/>
                  </a:solidFill>
                </a:rPr>
                <a:t>EXPAT</a:t>
              </a: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336943B-01F3-8E10-1CD0-9E344B69B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33885" y="143832"/>
              <a:ext cx="274344" cy="320068"/>
            </a:xfrm>
            <a:prstGeom prst="rect">
              <a:avLst/>
            </a:prstGeom>
          </p:spPr>
        </p:pic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C101D13A-D900-657C-5AF9-A625FE5E3E69}"/>
                </a:ext>
              </a:extLst>
            </p:cNvPr>
            <p:cNvSpPr/>
            <p:nvPr/>
          </p:nvSpPr>
          <p:spPr>
            <a:xfrm>
              <a:off x="10647297" y="105600"/>
              <a:ext cx="1432057" cy="421764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Titolo 13">
            <a:extLst>
              <a:ext uri="{FF2B5EF4-FFF2-40B4-BE49-F238E27FC236}">
                <a16:creationId xmlns:a16="http://schemas.microsoft.com/office/drawing/2014/main" id="{D513CD42-5593-B00D-E703-54E6B1DE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Italea</a:t>
            </a:r>
            <a:r>
              <a:rPr lang="it-IT" dirty="0"/>
              <a:t>: apertura ad utilizzare il servizio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30F773F-8643-2F0E-930F-4A45A5393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094" y="709564"/>
            <a:ext cx="11626228" cy="646331"/>
          </a:xfrm>
        </p:spPr>
        <p:txBody>
          <a:bodyPr/>
          <a:lstStyle/>
          <a:p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L’apertura all’utilizzo del servizio proposto da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Italea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è molto ampia e coinvolge quasi 9 </a:t>
            </a:r>
            <a:r>
              <a:rPr lang="it-IT" sz="1400" dirty="0" err="1">
                <a:solidFill>
                  <a:schemeClr val="bg2">
                    <a:lumMod val="25000"/>
                  </a:schemeClr>
                </a:solidFill>
              </a:rPr>
              <a:t>expat</a:t>
            </a: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su 10; circa la metà degli intervistati dichiara che sicuramente lo utilizzerebbe. La propensione risulta più elevata tra i residenti in Australia, tra chi già conosce il servizio, coloro che sono emigrati recentemente, i più giovani e le famiglie con figli. Call to action meno incisiva tra i residenti in Germania.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2A38EB8-A212-96E7-5423-B548ECECDD91}"/>
              </a:ext>
            </a:extLst>
          </p:cNvPr>
          <p:cNvGrpSpPr/>
          <p:nvPr/>
        </p:nvGrpSpPr>
        <p:grpSpPr>
          <a:xfrm>
            <a:off x="7839539" y="6630763"/>
            <a:ext cx="3721647" cy="230832"/>
            <a:chOff x="10113297" y="6351062"/>
            <a:chExt cx="3669479" cy="230832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D81AA62-C7BA-F6E7-A695-4FC9B7B81883}"/>
                </a:ext>
              </a:extLst>
            </p:cNvPr>
            <p:cNvSpPr/>
            <p:nvPr/>
          </p:nvSpPr>
          <p:spPr>
            <a:xfrm>
              <a:off x="10163088" y="6351062"/>
              <a:ext cx="36196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900" dirty="0"/>
                <a:t>Differenza statisticamente significativa</a:t>
              </a:r>
              <a:r>
                <a:rPr lang="it-IT" sz="900" dirty="0">
                  <a:cs typeface="Dreaming Outloud Pro" panose="03050502040302030504" pitchFamily="66" charset="0"/>
                </a:rPr>
                <a:t> sub-target vs totale campione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99FBF2F5-86C7-02CC-369D-8BE1DC3FB12F}"/>
                </a:ext>
              </a:extLst>
            </p:cNvPr>
            <p:cNvSpPr/>
            <p:nvPr/>
          </p:nvSpPr>
          <p:spPr>
            <a:xfrm>
              <a:off x="10113297" y="6398122"/>
              <a:ext cx="99589" cy="9723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2543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it-IT" dirty="0"/>
              <a:t>Grazie.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E0B4-61C7-C3DA-66B3-095DCF0C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04416A-8000-2864-8D9B-447E17184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t="34000" r="18622" b="33600"/>
          <a:stretch>
            <a:fillRect/>
          </a:stretch>
        </p:blipFill>
        <p:spPr bwMode="auto">
          <a:xfrm>
            <a:off x="429768" y="191047"/>
            <a:ext cx="2057400" cy="11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9">
            <a:extLst>
              <a:ext uri="{FF2B5EF4-FFF2-40B4-BE49-F238E27FC236}">
                <a16:creationId xmlns:a16="http://schemas.microsoft.com/office/drawing/2014/main" id="{427B1C02-D8E8-0F54-776D-DE059F9E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61" y="489590"/>
            <a:ext cx="8970507" cy="615553"/>
          </a:xfrm>
        </p:spPr>
        <p:txBody>
          <a:bodyPr/>
          <a:lstStyle/>
          <a:p>
            <a:r>
              <a:rPr lang="it-IT" sz="2000" dirty="0"/>
              <a:t>Il progetto si fonda su emozioni forti, che alimentano narrazioni e coinvolgimento, sia in chi torna, sia in chi accoglie</a:t>
            </a:r>
            <a:endParaRPr lang="en-IN" sz="2000" dirty="0"/>
          </a:p>
        </p:txBody>
      </p:sp>
      <p:sp>
        <p:nvSpPr>
          <p:cNvPr id="5" name="Title 19">
            <a:extLst>
              <a:ext uri="{FF2B5EF4-FFF2-40B4-BE49-F238E27FC236}">
                <a16:creationId xmlns:a16="http://schemas.microsoft.com/office/drawing/2014/main" id="{6F811A7A-AB81-A3B2-DF54-2ACFE446BF2F}"/>
              </a:ext>
            </a:extLst>
          </p:cNvPr>
          <p:cNvSpPr txBox="1">
            <a:spLocks/>
          </p:cNvSpPr>
          <p:nvPr/>
        </p:nvSpPr>
        <p:spPr>
          <a:xfrm>
            <a:off x="140348" y="1510920"/>
            <a:ext cx="1177428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turismo delle radici </a:t>
            </a:r>
            <a:r>
              <a:rPr lang="it-IT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 un’opportunità strategica che </a:t>
            </a:r>
            <a:r>
              <a:rPr lang="it-IT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trasforma memoria e identità in esperienza culturale e capitale sociale</a:t>
            </a:r>
            <a:r>
              <a:rPr lang="it-IT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grazie a: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2590AF5-BCB7-6107-E8A3-6A8A5D1F5477}"/>
              </a:ext>
            </a:extLst>
          </p:cNvPr>
          <p:cNvSpPr txBox="1"/>
          <p:nvPr/>
        </p:nvSpPr>
        <p:spPr>
          <a:xfrm>
            <a:off x="292608" y="1953142"/>
            <a:ext cx="9107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061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Elevato impatto emotivo</a:t>
            </a:r>
            <a:r>
              <a:rPr lang="it-IT" sz="1600" b="1" dirty="0">
                <a:solidFill>
                  <a:prstClr val="black"/>
                </a:solidFill>
                <a:latin typeface="SempioneGrotesk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SempioneGrotesk"/>
              </a:rPr>
              <a:t>(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ritrovare case, registri anagrafici e storie familiari)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061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Comunità locali come parte della filiera</a:t>
            </a:r>
            <a:r>
              <a:rPr lang="it-IT" sz="1600" dirty="0">
                <a:solidFill>
                  <a:prstClr val="black"/>
                </a:solidFill>
                <a:latin typeface="SempioneGrotesk"/>
              </a:rPr>
              <a:t> (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mpioneGrotesk"/>
                <a:ea typeface="+mn-ea"/>
                <a:cs typeface="+mn-cs"/>
              </a:rPr>
              <a:t>anziani, artigiani, archivi, feste e laboratori)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0AB63CC-50C7-990C-3413-8A4F87912306}"/>
              </a:ext>
            </a:extLst>
          </p:cNvPr>
          <p:cNvCxnSpPr>
            <a:cxnSpLocks/>
          </p:cNvCxnSpPr>
          <p:nvPr/>
        </p:nvCxnSpPr>
        <p:spPr>
          <a:xfrm>
            <a:off x="429768" y="1909541"/>
            <a:ext cx="0" cy="6283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>
            <a:extLst>
              <a:ext uri="{FF2B5EF4-FFF2-40B4-BE49-F238E27FC236}">
                <a16:creationId xmlns:a16="http://schemas.microsoft.com/office/drawing/2014/main" id="{4A7C06DA-2221-5E5E-5758-1F7B7B0B4784}"/>
              </a:ext>
            </a:extLst>
          </p:cNvPr>
          <p:cNvSpPr/>
          <p:nvPr/>
        </p:nvSpPr>
        <p:spPr>
          <a:xfrm>
            <a:off x="356616" y="2003362"/>
            <a:ext cx="146304" cy="14633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4989F36-D14E-6364-633E-B782EAC53434}"/>
              </a:ext>
            </a:extLst>
          </p:cNvPr>
          <p:cNvSpPr/>
          <p:nvPr/>
        </p:nvSpPr>
        <p:spPr>
          <a:xfrm>
            <a:off x="356616" y="2249583"/>
            <a:ext cx="146304" cy="14633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itle 19">
            <a:extLst>
              <a:ext uri="{FF2B5EF4-FFF2-40B4-BE49-F238E27FC236}">
                <a16:creationId xmlns:a16="http://schemas.microsoft.com/office/drawing/2014/main" id="{549C26B5-2420-F17F-2300-10A3C97FBE79}"/>
              </a:ext>
            </a:extLst>
          </p:cNvPr>
          <p:cNvSpPr txBox="1">
            <a:spLocks/>
          </p:cNvSpPr>
          <p:nvPr/>
        </p:nvSpPr>
        <p:spPr>
          <a:xfrm>
            <a:off x="292608" y="2861267"/>
            <a:ext cx="11622024" cy="3327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90000"/>
              </a:lnSpc>
              <a:defRPr/>
            </a:pPr>
            <a:r>
              <a:rPr lang="it-IT" sz="1600" b="0" dirty="0">
                <a:solidFill>
                  <a:schemeClr val="tx1"/>
                </a:solidFill>
              </a:rPr>
              <a:t>Il </a:t>
            </a:r>
            <a:r>
              <a:rPr lang="it-IT" sz="1600" dirty="0">
                <a:solidFill>
                  <a:schemeClr val="tx1"/>
                </a:solidFill>
              </a:rPr>
              <a:t>successo del progetto </a:t>
            </a:r>
            <a:r>
              <a:rPr lang="it-IT" sz="1600" b="0" dirty="0">
                <a:solidFill>
                  <a:schemeClr val="tx1"/>
                </a:solidFill>
              </a:rPr>
              <a:t>è </a:t>
            </a:r>
            <a:r>
              <a:rPr lang="it-IT" sz="1600" dirty="0">
                <a:solidFill>
                  <a:schemeClr val="tx1"/>
                </a:solidFill>
              </a:rPr>
              <a:t>connesso</a:t>
            </a:r>
            <a:r>
              <a:rPr lang="it-IT" sz="1600" b="0" dirty="0">
                <a:solidFill>
                  <a:schemeClr val="tx1"/>
                </a:solidFill>
              </a:rPr>
              <a:t> ad alcune variabili che mettono in luce le </a:t>
            </a:r>
            <a:r>
              <a:rPr lang="it-IT" sz="1600" dirty="0">
                <a:solidFill>
                  <a:schemeClr val="tx1"/>
                </a:solidFill>
              </a:rPr>
              <a:t>differenze tra i territori</a:t>
            </a:r>
            <a:r>
              <a:rPr lang="it-IT" sz="1600" b="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90000"/>
              </a:lnSpc>
              <a:defRPr/>
            </a:pPr>
            <a:endParaRPr lang="it-IT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tx1"/>
                </a:solidFill>
              </a:rPr>
              <a:t>ROBUSTEZZA TERRITORIALE E MATURITA’ TURISTICA LOCALE</a:t>
            </a:r>
            <a:r>
              <a:rPr lang="it-IT" sz="1600" b="0" dirty="0">
                <a:solidFill>
                  <a:schemeClr val="tx1"/>
                </a:solidFill>
              </a:rPr>
              <a:t>: le </a:t>
            </a:r>
            <a:r>
              <a:rPr lang="it-IT" sz="1600" dirty="0">
                <a:solidFill>
                  <a:schemeClr val="tx1"/>
                </a:solidFill>
              </a:rPr>
              <a:t>realtà lontane </a:t>
            </a:r>
            <a:r>
              <a:rPr lang="it-IT" sz="1600" b="0" dirty="0">
                <a:solidFill>
                  <a:schemeClr val="tx1"/>
                </a:solidFill>
              </a:rPr>
              <a:t>da </a:t>
            </a:r>
            <a:r>
              <a:rPr lang="it-IT" sz="1600" dirty="0">
                <a:solidFill>
                  <a:schemeClr val="tx1"/>
                </a:solidFill>
              </a:rPr>
              <a:t>flussi turistici </a:t>
            </a:r>
            <a:r>
              <a:rPr lang="it-IT" sz="1600" b="0" dirty="0">
                <a:solidFill>
                  <a:schemeClr val="tx1"/>
                </a:solidFill>
              </a:rPr>
              <a:t>consolidati solitamente fanno </a:t>
            </a:r>
            <a:r>
              <a:rPr lang="it-IT" sz="1600" dirty="0">
                <a:solidFill>
                  <a:schemeClr val="tx1"/>
                </a:solidFill>
              </a:rPr>
              <a:t>più fatica </a:t>
            </a:r>
            <a:r>
              <a:rPr lang="it-IT" sz="1600" b="0" dirty="0">
                <a:solidFill>
                  <a:schemeClr val="tx1"/>
                </a:solidFill>
              </a:rPr>
              <a:t>a convertire la domanda per mancanza di ricettività e accessibilità</a:t>
            </a:r>
          </a:p>
          <a:p>
            <a:pPr marL="285750" lvl="0" indent="-285750">
              <a:buClr>
                <a:srgbClr val="610614"/>
              </a:buClr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solidFill>
                  <a:schemeClr val="tx1"/>
                </a:solidFill>
              </a:rPr>
              <a:t>FORZA E CONFIGURAZIONE DELLE COMUNITA’ DI ITALODISCENDENTI</a:t>
            </a:r>
            <a:r>
              <a:rPr lang="it-IT" sz="1600" b="0" dirty="0">
                <a:solidFill>
                  <a:schemeClr val="tx1"/>
                </a:solidFill>
              </a:rPr>
              <a:t>: </a:t>
            </a:r>
            <a:r>
              <a:rPr lang="it-IT" sz="1600" b="0" dirty="0">
                <a:solidFill>
                  <a:schemeClr val="tx1"/>
                </a:solidFill>
                <a:cs typeface="Dreaming Outloud Pro" panose="03050502040302030504" pitchFamily="66" charset="0"/>
              </a:rPr>
              <a:t>alcuni Paesi hanno </a:t>
            </a:r>
            <a:r>
              <a:rPr lang="it-IT" sz="1600" dirty="0">
                <a:solidFill>
                  <a:schemeClr val="tx1"/>
                </a:solidFill>
                <a:cs typeface="Dreaming Outloud Pro" panose="03050502040302030504" pitchFamily="66" charset="0"/>
              </a:rPr>
              <a:t>connessioni già attive </a:t>
            </a:r>
            <a:r>
              <a:rPr lang="it-IT" sz="1600" b="0" dirty="0">
                <a:solidFill>
                  <a:schemeClr val="tx1"/>
                </a:solidFill>
                <a:cs typeface="Dreaming Outloud Pro" panose="03050502040302030504" pitchFamily="66" charset="0"/>
              </a:rPr>
              <a:t>(come Brasile, USA, Canada, Argentina), altri hanno una </a:t>
            </a:r>
            <a:r>
              <a:rPr lang="it-IT" sz="1600" dirty="0">
                <a:solidFill>
                  <a:schemeClr val="tx1"/>
                </a:solidFill>
                <a:cs typeface="Dreaming Outloud Pro" panose="03050502040302030504" pitchFamily="66" charset="0"/>
              </a:rPr>
              <a:t>minore distanza </a:t>
            </a:r>
            <a:r>
              <a:rPr lang="it-IT" sz="1600" b="0" dirty="0">
                <a:solidFill>
                  <a:schemeClr val="tx1"/>
                </a:solidFill>
                <a:cs typeface="Dreaming Outloud Pro" panose="03050502040302030504" pitchFamily="66" charset="0"/>
              </a:rPr>
              <a:t>(come Francia, Algeria), altre </a:t>
            </a:r>
            <a:r>
              <a:rPr lang="it-IT" sz="1600" b="0" dirty="0">
                <a:solidFill>
                  <a:schemeClr val="tx1"/>
                </a:solidFill>
              </a:rPr>
              <a:t>realtà italiane hanno un </a:t>
            </a:r>
            <a:r>
              <a:rPr lang="it-IT" sz="1600" dirty="0">
                <a:solidFill>
                  <a:schemeClr val="tx1"/>
                </a:solidFill>
              </a:rPr>
              <a:t>legame</a:t>
            </a:r>
            <a:r>
              <a:rPr lang="it-IT" sz="1600" b="0" dirty="0">
                <a:solidFill>
                  <a:schemeClr val="tx1"/>
                </a:solidFill>
              </a:rPr>
              <a:t> con gli emigrati che resta particolarmente </a:t>
            </a:r>
            <a:r>
              <a:rPr lang="it-IT" sz="1600" dirty="0">
                <a:solidFill>
                  <a:schemeClr val="tx1"/>
                </a:solidFill>
              </a:rPr>
              <a:t>vivo</a:t>
            </a:r>
            <a:r>
              <a:rPr lang="it-IT" sz="1600" b="0" dirty="0">
                <a:solidFill>
                  <a:schemeClr val="tx1"/>
                </a:solidFill>
              </a:rPr>
              <a:t> (come accade per ’Irpinia, la Calabria, il Veneto, la Basilicata). Questo </a:t>
            </a:r>
            <a:r>
              <a:rPr lang="it-IT" sz="1600" dirty="0">
                <a:solidFill>
                  <a:schemeClr val="tx1"/>
                </a:solidFill>
              </a:rPr>
              <a:t>rende</a:t>
            </a:r>
            <a:r>
              <a:rPr lang="it-IT" sz="1600" b="0" dirty="0">
                <a:solidFill>
                  <a:schemeClr val="tx1"/>
                </a:solidFill>
              </a:rPr>
              <a:t> il </a:t>
            </a:r>
            <a:r>
              <a:rPr lang="it-IT" sz="1600" dirty="0">
                <a:solidFill>
                  <a:schemeClr val="tx1"/>
                </a:solidFill>
              </a:rPr>
              <a:t>ritorno più gestibile  e potenziale</a:t>
            </a:r>
            <a:r>
              <a:rPr lang="it-IT" sz="1600" b="0" dirty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Clr>
                <a:srgbClr val="610614"/>
              </a:buClr>
              <a:buFont typeface="Arial" panose="020B0604020202020204" pitchFamily="34" charset="0"/>
              <a:buChar char="•"/>
              <a:defRPr/>
            </a:pPr>
            <a:endParaRPr lang="it-IT" sz="1600" b="0" dirty="0">
              <a:solidFill>
                <a:schemeClr val="tx1"/>
              </a:solidFill>
            </a:endParaRPr>
          </a:p>
          <a:p>
            <a:pPr lvl="0">
              <a:buClr>
                <a:srgbClr val="610614"/>
              </a:buClr>
              <a:defRPr/>
            </a:pPr>
            <a:r>
              <a:rPr lang="it-IT" sz="1600" b="0" dirty="0">
                <a:solidFill>
                  <a:schemeClr val="tx1"/>
                </a:solidFill>
              </a:rPr>
              <a:t>In generale è </a:t>
            </a:r>
            <a:r>
              <a:rPr lang="it-IT" sz="1600" dirty="0">
                <a:solidFill>
                  <a:schemeClr val="tx1"/>
                </a:solidFill>
              </a:rPr>
              <a:t>fondamentale</a:t>
            </a:r>
            <a:r>
              <a:rPr lang="it-IT" sz="1600" b="0" dirty="0">
                <a:solidFill>
                  <a:schemeClr val="tx1"/>
                </a:solidFill>
              </a:rPr>
              <a:t> che il territorio goda di una </a:t>
            </a:r>
            <a:r>
              <a:rPr lang="it-IT" sz="1600" dirty="0">
                <a:solidFill>
                  <a:schemeClr val="tx1"/>
                </a:solidFill>
              </a:rPr>
              <a:t>PROATTIVITA’ AMMINISTRATIVA E CAPACITA’ DI ATTIVAZIONE LOCALE REATTIVA  </a:t>
            </a:r>
            <a:r>
              <a:rPr lang="it-IT" sz="1600" b="0" dirty="0">
                <a:solidFill>
                  <a:schemeClr val="tx1"/>
                </a:solidFill>
              </a:rPr>
              <a:t>(con sindaci attivi e coordinamento costante tra le diverse parti, scambi con associazioni e archivi;  una comunità che garantisce una risposta immediata alle iniziative pianificate; una filiera ospitante matura con strutture ricettive, mediatori linguistici, guide e archivi già presenti).</a:t>
            </a:r>
          </a:p>
          <a:p>
            <a:pPr>
              <a:lnSpc>
                <a:spcPct val="90000"/>
              </a:lnSpc>
              <a:defRPr/>
            </a:pPr>
            <a:r>
              <a:rPr lang="it-IT" sz="1600" b="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68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81C2C-8FCD-B8C5-057B-A51AC8124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064A0EF-9DBB-17C8-BE56-00B3D3FB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8" r="1745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1CFA89D-D4F0-98DB-133F-7ACF9FCDF775}"/>
              </a:ext>
            </a:extLst>
          </p:cNvPr>
          <p:cNvSpPr/>
          <p:nvPr/>
        </p:nvSpPr>
        <p:spPr>
          <a:xfrm>
            <a:off x="0" y="2615184"/>
            <a:ext cx="7333488" cy="2578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D8B55C-63BE-7B09-8C87-BD45C5E4C136}"/>
              </a:ext>
            </a:extLst>
          </p:cNvPr>
          <p:cNvSpPr txBox="1"/>
          <p:nvPr/>
        </p:nvSpPr>
        <p:spPr>
          <a:xfrm>
            <a:off x="323059" y="2786422"/>
            <a:ext cx="6759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10614"/>
              </a:buClr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mpioneGrotesk"/>
                <a:ea typeface="+mn-ea"/>
                <a:cs typeface="+mn-cs"/>
              </a:rPr>
              <a:t>IL PROGETTO FUNZIONA PERCHÉ ATTENTO E RISPETTOSO DELLE SPECIFICITÀ LOCALI: ACCOMPAGNA SENZA SOVRASCRIVERE E BANALIZZARE I LUOGHI, UTILIZZANDO STRUMENTI, TEMPI E LINGUAGGI IDONEI E COERENTI CON IL 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mpioneGrotesk"/>
                <a:ea typeface="+mn-ea"/>
                <a:cs typeface="+mn-cs"/>
              </a:rPr>
              <a:t>TERRITORIO. </a:t>
            </a:r>
          </a:p>
          <a:p>
            <a:pPr algn="ctr">
              <a:buClr>
                <a:srgbClr val="610614"/>
              </a:buClr>
              <a:defRPr/>
            </a:pP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mpioneGrotesk"/>
            </a:endParaRPr>
          </a:p>
          <a:p>
            <a:pPr algn="ctr">
              <a:buClr>
                <a:srgbClr val="610614"/>
              </a:buClr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mpioneGrotesk"/>
              </a:rPr>
              <a:t>INOLTRE E’ PENSATO PER GARANTIRE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UN’ESPERIENZA AUTENTICA, NON UN FOLKLORE ARTIFICIALE PER TURISTI.</a:t>
            </a:r>
          </a:p>
        </p:txBody>
      </p:sp>
    </p:spTree>
    <p:extLst>
      <p:ext uri="{BB962C8B-B14F-4D97-AF65-F5344CB8AC3E}">
        <p14:creationId xmlns:p14="http://schemas.microsoft.com/office/powerpoint/2010/main" val="260909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4EF85-070A-A865-A65F-D07013C9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95D2A5D2-9F28-B61A-F558-10CCF5169C17}"/>
              </a:ext>
            </a:extLst>
          </p:cNvPr>
          <p:cNvSpPr/>
          <p:nvPr/>
        </p:nvSpPr>
        <p:spPr>
          <a:xfrm>
            <a:off x="0" y="-11757"/>
            <a:ext cx="12192000" cy="1858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66B2694-B88D-374E-3CA1-00142F26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40766"/>
            <a:ext cx="11963399" cy="523220"/>
          </a:xfrm>
        </p:spPr>
        <p:txBody>
          <a:bodyPr/>
          <a:lstStyle/>
          <a:p>
            <a:pPr algn="ctr"/>
            <a:r>
              <a:rPr lang="it-IT" spc="-150" dirty="0" err="1"/>
              <a:t>Italea</a:t>
            </a:r>
            <a:endParaRPr lang="en-IN" dirty="0"/>
          </a:p>
        </p:txBody>
      </p:sp>
      <p:sp>
        <p:nvSpPr>
          <p:cNvPr id="11" name="Title 19">
            <a:extLst>
              <a:ext uri="{FF2B5EF4-FFF2-40B4-BE49-F238E27FC236}">
                <a16:creationId xmlns:a16="http://schemas.microsoft.com/office/drawing/2014/main" id="{8E2C8307-61C7-ACBC-821D-F1B33CFB00E2}"/>
              </a:ext>
            </a:extLst>
          </p:cNvPr>
          <p:cNvSpPr txBox="1">
            <a:spLocks/>
          </p:cNvSpPr>
          <p:nvPr/>
        </p:nvSpPr>
        <p:spPr>
          <a:xfrm>
            <a:off x="356755" y="673066"/>
            <a:ext cx="11478490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buClr>
                <a:schemeClr val="accent5"/>
              </a:buClr>
            </a:pPr>
            <a:r>
              <a:rPr lang="it-IT" sz="1600" dirty="0"/>
              <a:t>elemento nevralgico di raccordo </a:t>
            </a:r>
            <a:r>
              <a:rPr lang="it-IT" sz="1600" b="0" dirty="0"/>
              <a:t>tra territorio e comunità </a:t>
            </a:r>
            <a:r>
              <a:rPr lang="it-IT" sz="1600" dirty="0"/>
              <a:t>per la promozione del progetto Turismo delle Radici</a:t>
            </a:r>
            <a:r>
              <a:rPr lang="it-IT" sz="1600" b="0" dirty="0"/>
              <a:t>: un organo di coordinamento e comunicazione </a:t>
            </a:r>
            <a:r>
              <a:rPr lang="it-IT" sz="1600" dirty="0"/>
              <a:t>per</a:t>
            </a:r>
            <a:r>
              <a:rPr lang="it-IT" sz="1600" b="0" dirty="0"/>
              <a:t> </a:t>
            </a:r>
            <a:r>
              <a:rPr lang="it-IT" sz="1600" dirty="0"/>
              <a:t>rendere tangibile e credibile un fenomeno complesso </a:t>
            </a:r>
            <a:r>
              <a:rPr lang="it-IT" sz="1600" b="0" dirty="0"/>
              <a:t>(che altrimenti rimarrebbe frammentato tra territori, istituzioni e comunità) trasformando la memoria migratoria in racconto contemporaneo e il ritorno dei discendenti in esperienza strutturata</a:t>
            </a:r>
          </a:p>
          <a:p>
            <a:pPr algn="ctr"/>
            <a:r>
              <a:rPr lang="it-IT" sz="1600" b="0" dirty="0"/>
              <a:t> </a:t>
            </a:r>
            <a:endParaRPr lang="en-IN" sz="1600" b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69096B-D2D7-E7DA-B6BF-5490FB3F0C26}"/>
              </a:ext>
            </a:extLst>
          </p:cNvPr>
          <p:cNvSpPr txBox="1"/>
          <p:nvPr/>
        </p:nvSpPr>
        <p:spPr>
          <a:xfrm>
            <a:off x="441960" y="2163494"/>
            <a:ext cx="11393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it-IT" sz="1600" dirty="0"/>
              <a:t>Un marchio nazionale e un collante identitario: consente il </a:t>
            </a:r>
            <a:r>
              <a:rPr lang="it-IT" sz="1600" b="1" dirty="0"/>
              <a:t>passaggio dalle azioni locali autonome ad un progetto nazionale</a:t>
            </a:r>
            <a:r>
              <a:rPr lang="it-IT" sz="1600" dirty="0"/>
              <a:t>, 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it-IT" sz="1600" dirty="0"/>
              <a:t>Una piattaforma di comunicazione e marketing: </a:t>
            </a:r>
            <a:r>
              <a:rPr lang="it-IT" sz="1600" b="1" dirty="0"/>
              <a:t>rende visibile il progetto,</a:t>
            </a:r>
            <a:r>
              <a:rPr lang="it-IT" sz="1600" dirty="0"/>
              <a:t> coinvolgendo le comunità all’estero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it-IT" sz="1600" dirty="0"/>
              <a:t>Una piattaforma operativa: </a:t>
            </a:r>
            <a:r>
              <a:rPr lang="it-IT" sz="1600" b="1" dirty="0"/>
              <a:t>Trasforma le idee in pratiche</a:t>
            </a:r>
            <a:r>
              <a:rPr lang="it-IT" sz="1600" dirty="0"/>
              <a:t>, </a:t>
            </a:r>
            <a:r>
              <a:rPr lang="it-IT" sz="1600" b="1" dirty="0"/>
              <a:t>le memorie in percorsi e prodotti turistici</a:t>
            </a:r>
            <a:endParaRPr lang="it-IT" sz="1600" dirty="0"/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§"/>
            </a:pPr>
            <a:r>
              <a:rPr lang="it-IT" sz="1600" dirty="0"/>
              <a:t>Un asset reputazionale: </a:t>
            </a:r>
            <a:r>
              <a:rPr lang="it-IT" sz="1600" b="1" dirty="0"/>
              <a:t>Posiziona il turismo delle radici come segmento credibile e riconosciuto</a:t>
            </a:r>
            <a:r>
              <a:rPr lang="it-IT" sz="1600" dirty="0"/>
              <a:t>, per </a:t>
            </a:r>
            <a:r>
              <a:rPr lang="it-IT" sz="1600" b="1" dirty="0"/>
              <a:t>rafforzare l’immagine dell’Italia </a:t>
            </a:r>
            <a:r>
              <a:rPr lang="it-IT" sz="1600" dirty="0"/>
              <a:t>come paese accogliente, capace di offrire esperienze uniche.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15B49A-65FC-FDD7-8D66-BEC5B49C82F4}"/>
              </a:ext>
            </a:extLst>
          </p:cNvPr>
          <p:cNvSpPr txBox="1"/>
          <p:nvPr/>
        </p:nvSpPr>
        <p:spPr>
          <a:xfrm>
            <a:off x="228600" y="4224127"/>
            <a:ext cx="11219687" cy="1548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chemeClr val="accent5"/>
              </a:buClr>
            </a:pPr>
            <a:r>
              <a:rPr lang="it-IT" sz="1600" dirty="0"/>
              <a:t>Ad oggi </a:t>
            </a:r>
            <a:r>
              <a:rPr lang="it-IT" sz="1600" dirty="0" err="1"/>
              <a:t>Italea</a:t>
            </a:r>
            <a:r>
              <a:rPr lang="it-IT" sz="1600" dirty="0"/>
              <a:t> </a:t>
            </a:r>
            <a:r>
              <a:rPr lang="it-IT" sz="1600" b="1" dirty="0"/>
              <a:t>sta</a:t>
            </a:r>
            <a:r>
              <a:rPr lang="it-IT" sz="1600" dirty="0"/>
              <a:t> </a:t>
            </a:r>
            <a:r>
              <a:rPr lang="it-IT" sz="1600" b="1" dirty="0"/>
              <a:t>preparando il terreno</a:t>
            </a:r>
            <a:r>
              <a:rPr lang="it-IT" sz="1600" dirty="0"/>
              <a:t>, in attesa di poter raccogliere i frutti. </a:t>
            </a:r>
            <a:r>
              <a:rPr lang="it-IT" sz="1600" b="1" dirty="0"/>
              <a:t>La risonanza del programma presso le comunità all’estero </a:t>
            </a:r>
            <a:r>
              <a:rPr lang="it-IT" sz="1600" dirty="0"/>
              <a:t>inizia a produrre </a:t>
            </a:r>
            <a:r>
              <a:rPr lang="it-IT" sz="1600" dirty="0" err="1"/>
              <a:t>awareness</a:t>
            </a:r>
            <a:r>
              <a:rPr lang="it-IT" sz="1600" dirty="0"/>
              <a:t>, ma </a:t>
            </a:r>
            <a:r>
              <a:rPr lang="it-IT" sz="1600" b="1" dirty="0"/>
              <a:t>ha bisogno di direzionarsi in modo più incisivo </a:t>
            </a:r>
            <a:r>
              <a:rPr lang="it-IT" sz="1600" dirty="0"/>
              <a:t>sui </a:t>
            </a:r>
            <a:r>
              <a:rPr lang="it-IT" sz="1600" b="1" dirty="0"/>
              <a:t>canali</a:t>
            </a:r>
            <a:r>
              <a:rPr lang="it-IT" sz="1600" dirty="0"/>
              <a:t> più in grado di </a:t>
            </a:r>
            <a:r>
              <a:rPr lang="it-IT" sz="1600" b="1" dirty="0"/>
              <a:t>sollecitare</a:t>
            </a:r>
            <a:r>
              <a:rPr lang="it-IT" sz="1600" dirty="0"/>
              <a:t> una </a:t>
            </a:r>
            <a:r>
              <a:rPr lang="it-IT" sz="1600" b="1" dirty="0"/>
              <a:t>risposta</a:t>
            </a:r>
            <a:r>
              <a:rPr lang="it-IT" sz="1600" dirty="0"/>
              <a:t> dagli </a:t>
            </a:r>
            <a:r>
              <a:rPr lang="it-IT" sz="1600" dirty="0" err="1"/>
              <a:t>italodiscendenti</a:t>
            </a:r>
            <a:r>
              <a:rPr lang="it-IT" sz="1600" dirty="0"/>
              <a:t>. </a:t>
            </a:r>
          </a:p>
          <a:p>
            <a:pPr>
              <a:lnSpc>
                <a:spcPct val="100000"/>
              </a:lnSpc>
              <a:buClr>
                <a:schemeClr val="accent5"/>
              </a:buClr>
            </a:pPr>
            <a:r>
              <a:rPr lang="it-IT" sz="1600" dirty="0"/>
              <a:t>Il patto di alleanza tra </a:t>
            </a:r>
            <a:r>
              <a:rPr lang="it-IT" sz="1600" dirty="0" err="1"/>
              <a:t>Italea</a:t>
            </a:r>
            <a:r>
              <a:rPr lang="it-IT" sz="1600" dirty="0"/>
              <a:t> e comunità ha </a:t>
            </a:r>
            <a:r>
              <a:rPr lang="it-IT" sz="1600" b="1" dirty="0"/>
              <a:t>un’operatività ancora «in rodaggio» e </a:t>
            </a:r>
            <a:r>
              <a:rPr lang="it-IT" sz="1600" dirty="0"/>
              <a:t> i</a:t>
            </a:r>
            <a:r>
              <a:rPr lang="it-IT" sz="1600" b="1" dirty="0"/>
              <a:t> comuni si muovono a velocità diverse</a:t>
            </a:r>
            <a:r>
              <a:rPr lang="it-IT" sz="1600" dirty="0"/>
              <a:t>, (l’</a:t>
            </a:r>
            <a:r>
              <a:rPr lang="it-IT" sz="1600" b="1" dirty="0"/>
              <a:t>adeguamento infrastrutturale e capitale umano </a:t>
            </a:r>
            <a:r>
              <a:rPr lang="it-IT" sz="1600" dirty="0"/>
              <a:t>richiede tempo).</a:t>
            </a:r>
          </a:p>
          <a:p>
            <a:pPr>
              <a:lnSpc>
                <a:spcPct val="90000"/>
              </a:lnSpc>
              <a:defRPr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9322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6510F-C7BA-36E3-1EC0-D680E827D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0C416896-1F9E-33BA-6454-3EF670CA5A1F}"/>
              </a:ext>
            </a:extLst>
          </p:cNvPr>
          <p:cNvSpPr/>
          <p:nvPr/>
        </p:nvSpPr>
        <p:spPr>
          <a:xfrm>
            <a:off x="0" y="-11757"/>
            <a:ext cx="12192000" cy="1858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F94A958-0CC0-DD07-66B1-3DD88712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40766"/>
            <a:ext cx="11963399" cy="523220"/>
          </a:xfrm>
        </p:spPr>
        <p:txBody>
          <a:bodyPr/>
          <a:lstStyle/>
          <a:p>
            <a:pPr algn="ctr"/>
            <a:r>
              <a:rPr lang="it-IT" spc="-150" dirty="0"/>
              <a:t>Aspettative e vissuti verso l’iniziativa</a:t>
            </a:r>
            <a:endParaRPr lang="en-IN" dirty="0"/>
          </a:p>
        </p:txBody>
      </p:sp>
      <p:sp>
        <p:nvSpPr>
          <p:cNvPr id="11" name="Title 19">
            <a:extLst>
              <a:ext uri="{FF2B5EF4-FFF2-40B4-BE49-F238E27FC236}">
                <a16:creationId xmlns:a16="http://schemas.microsoft.com/office/drawing/2014/main" id="{96249690-960B-E471-DA72-7272F32A7D20}"/>
              </a:ext>
            </a:extLst>
          </p:cNvPr>
          <p:cNvSpPr txBox="1">
            <a:spLocks/>
          </p:cNvSpPr>
          <p:nvPr/>
        </p:nvSpPr>
        <p:spPr>
          <a:xfrm>
            <a:off x="356755" y="791938"/>
            <a:ext cx="1147849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buClr>
                <a:schemeClr val="accent5"/>
              </a:buClr>
            </a:pPr>
            <a:r>
              <a:rPr lang="it-IT" sz="1600" b="0" dirty="0"/>
              <a:t>dipendono dalla vicinanza a centri/distretti turistici e dalla natura del servizio che offrono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CB1211-26C5-C5E7-35A8-C7022144E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1" y="2648394"/>
            <a:ext cx="320521" cy="27843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22725DC-87E2-F1D5-AC96-31216FF31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7" y="4116850"/>
            <a:ext cx="320521" cy="279511"/>
          </a:xfrm>
          <a:prstGeom prst="rect">
            <a:avLst/>
          </a:prstGeom>
        </p:spPr>
      </p:pic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283A5BE3-D9F9-A1AD-2313-88CA1BFD138D}"/>
              </a:ext>
            </a:extLst>
          </p:cNvPr>
          <p:cNvSpPr txBox="1">
            <a:spLocks/>
          </p:cNvSpPr>
          <p:nvPr/>
        </p:nvSpPr>
        <p:spPr>
          <a:xfrm>
            <a:off x="141871" y="2124263"/>
            <a:ext cx="5577840" cy="32932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Dreaming Outloud Pro" panose="03050502040302030504" pitchFamily="66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>
                <a:solidFill>
                  <a:schemeClr val="tx2"/>
                </a:solidFill>
              </a:rPr>
              <a:t>RICADUTE SOCIALI, soprattutto per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b="1" dirty="0">
                <a:sym typeface="Wingdings" panose="05000000000000000000" pitchFamily="2" charset="2"/>
              </a:rPr>
              <a:t>COMUNI PIÙ ISOLATI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/>
              <a:t>«tenere in vita» il territorio che</a:t>
            </a:r>
            <a:r>
              <a:rPr lang="it-IT" dirty="0"/>
              <a:t> </a:t>
            </a:r>
            <a:r>
              <a:rPr lang="it-IT" b="1" dirty="0"/>
              <a:t>rischia </a:t>
            </a:r>
            <a:r>
              <a:rPr lang="it-IT" dirty="0"/>
              <a:t>di</a:t>
            </a:r>
            <a:r>
              <a:rPr lang="it-IT" b="1" dirty="0"/>
              <a:t> </a:t>
            </a:r>
            <a:r>
              <a:rPr lang="it-IT" dirty="0"/>
              <a:t>vedere progressivamente </a:t>
            </a:r>
            <a:r>
              <a:rPr lang="it-IT" b="1" dirty="0"/>
              <a:t>cancellata la propria storia</a:t>
            </a:r>
            <a:r>
              <a:rPr lang="it-IT" dirty="0"/>
              <a:t>, grazie a investimenti/recuperi immobiliari, rafforzamento della comunità locale, nascita di microimprese e scambi commerciali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b="1" dirty="0"/>
              <a:t>ARTIGIANI E PRODUTTORI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/>
              <a:t>Enfatizzano la funzione di </a:t>
            </a:r>
            <a:r>
              <a:rPr lang="it-IT" b="1" dirty="0"/>
              <a:t>conservazione e promozione delle arti e mestieri della tradizione</a:t>
            </a:r>
            <a:r>
              <a:rPr lang="it-IT" dirty="0"/>
              <a:t> (genealogisti, guide narrative, laboratori per la scoperta delle tradizioni)</a:t>
            </a:r>
            <a:endParaRPr lang="it-IT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078ED808-C7F5-79C2-6183-98C19824FAAA}"/>
              </a:ext>
            </a:extLst>
          </p:cNvPr>
          <p:cNvSpPr txBox="1">
            <a:spLocks/>
          </p:cNvSpPr>
          <p:nvPr/>
        </p:nvSpPr>
        <p:spPr>
          <a:xfrm>
            <a:off x="6210300" y="2124263"/>
            <a:ext cx="5577840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Dreaming Outloud Pro" panose="03050502040302030504" pitchFamily="66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it-IT" b="1" dirty="0">
                <a:solidFill>
                  <a:schemeClr val="tx2"/>
                </a:solidFill>
              </a:rPr>
              <a:t>RICADUTE ECONOMICHE, soprattutto per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it-IT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b="1" dirty="0"/>
              <a:t>COMUNI PIU’ TURISTICI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/>
              <a:t>puntano ad acquisire un ulteriore segmento turistico</a:t>
            </a:r>
            <a:r>
              <a:rPr lang="it-IT" dirty="0"/>
              <a:t>, fuori stagione e con diversa durata della permanenza e rafforzare le proposte già presenti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it-IT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b="1" dirty="0"/>
              <a:t>OPERATORI NELLA FILIERA TURISTICA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Sono attenti al </a:t>
            </a:r>
            <a:r>
              <a:rPr lang="it-IT" b="1" dirty="0"/>
              <a:t>gap tra ciò che si propone e ciò che si riesce a finalizzare</a:t>
            </a:r>
            <a:r>
              <a:rPr lang="it-IT" b="1" dirty="0">
                <a:sym typeface="Wingdings" panose="05000000000000000000" pitchFamily="2" charset="2"/>
              </a:rPr>
              <a:t>, </a:t>
            </a:r>
            <a:r>
              <a:rPr lang="it-IT" dirty="0">
                <a:sym typeface="Wingdings" panose="05000000000000000000" pitchFamily="2" charset="2"/>
              </a:rPr>
              <a:t>con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dirty="0"/>
              <a:t>l’obiettivo ultimo di </a:t>
            </a:r>
            <a:r>
              <a:rPr lang="it-IT" b="1" dirty="0"/>
              <a:t>lavorare di più</a:t>
            </a:r>
            <a:r>
              <a:rPr lang="it-IT" dirty="0"/>
              <a:t> e veder incrementare il flusso e la spesa media dei viaggiatori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38F8C28-CB26-11A0-4A97-FFF86461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44" y="2657505"/>
            <a:ext cx="320521" cy="27843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00E8E00-5E7E-0647-5BA3-4B4E21CFF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862" y="3836754"/>
            <a:ext cx="320521" cy="27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3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6A117-B870-5968-FFDE-FE1148FDF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7B54E0A1-3906-1AE4-C142-8767D4723EB9}"/>
              </a:ext>
            </a:extLst>
          </p:cNvPr>
          <p:cNvSpPr/>
          <p:nvPr/>
        </p:nvSpPr>
        <p:spPr>
          <a:xfrm>
            <a:off x="0" y="-11757"/>
            <a:ext cx="12192000" cy="18588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2ED3373-6BF0-1B03-AB32-D9F3B19E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40766"/>
            <a:ext cx="11963399" cy="523220"/>
          </a:xfrm>
        </p:spPr>
        <p:txBody>
          <a:bodyPr/>
          <a:lstStyle/>
          <a:p>
            <a:pPr algn="ctr"/>
            <a:r>
              <a:rPr lang="it-IT" spc="-150" dirty="0"/>
              <a:t>Gli elementi che hanno funzionato e le ricadute osservate</a:t>
            </a:r>
            <a:endParaRPr lang="en-IN" dirty="0"/>
          </a:p>
        </p:txBody>
      </p:sp>
      <p:sp>
        <p:nvSpPr>
          <p:cNvPr id="11" name="Title 19">
            <a:extLst>
              <a:ext uri="{FF2B5EF4-FFF2-40B4-BE49-F238E27FC236}">
                <a16:creationId xmlns:a16="http://schemas.microsoft.com/office/drawing/2014/main" id="{035AE7C7-8CCE-E45A-39FF-5B52EFE241A5}"/>
              </a:ext>
            </a:extLst>
          </p:cNvPr>
          <p:cNvSpPr txBox="1">
            <a:spLocks/>
          </p:cNvSpPr>
          <p:nvPr/>
        </p:nvSpPr>
        <p:spPr>
          <a:xfrm>
            <a:off x="356755" y="791938"/>
            <a:ext cx="1147849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buClr>
                <a:schemeClr val="accent5"/>
              </a:buClr>
            </a:pPr>
            <a:r>
              <a:rPr lang="it-IT" sz="1600" b="0" dirty="0"/>
              <a:t>In base alle tipologia di target intervistato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F8CACDE-8087-95A6-1E82-0A33895F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179537"/>
            <a:ext cx="1179338" cy="1024475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9685E93E-BB71-BEDD-F8E6-9A1A309358AD}"/>
              </a:ext>
            </a:extLst>
          </p:cNvPr>
          <p:cNvSpPr txBox="1">
            <a:spLocks/>
          </p:cNvSpPr>
          <p:nvPr/>
        </p:nvSpPr>
        <p:spPr>
          <a:xfrm>
            <a:off x="1448969" y="1994048"/>
            <a:ext cx="9979489" cy="185884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defTabSz="868680">
              <a:buFont typeface="Arial" panose="020B0604020202020204" pitchFamily="34" charset="0"/>
              <a:buChar char="•"/>
              <a:defRPr sz="2600"/>
            </a:pPr>
            <a:r>
              <a:rPr lang="it-IT" sz="1600" dirty="0">
                <a:solidFill>
                  <a:schemeClr val="tx1"/>
                </a:solidFill>
              </a:rPr>
              <a:t>Buona capacità </a:t>
            </a:r>
            <a:r>
              <a:rPr lang="it-IT" sz="1600" b="0" dirty="0">
                <a:solidFill>
                  <a:schemeClr val="tx1"/>
                </a:solidFill>
              </a:rPr>
              <a:t>di </a:t>
            </a:r>
            <a:r>
              <a:rPr lang="it-IT" sz="1600" b="0" dirty="0" err="1">
                <a:solidFill>
                  <a:schemeClr val="tx1"/>
                </a:solidFill>
              </a:rPr>
              <a:t>Italea</a:t>
            </a:r>
            <a:r>
              <a:rPr lang="it-IT" sz="1600" b="0" dirty="0">
                <a:solidFill>
                  <a:schemeClr val="tx1"/>
                </a:solidFill>
              </a:rPr>
              <a:t> nella </a:t>
            </a:r>
            <a:r>
              <a:rPr lang="it-IT" sz="1600" dirty="0">
                <a:solidFill>
                  <a:schemeClr val="tx1"/>
                </a:solidFill>
              </a:rPr>
              <a:t>facilitazione</a:t>
            </a:r>
            <a:r>
              <a:rPr lang="it-IT" sz="1600" b="0" dirty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</a:rPr>
              <a:t>intermediazione</a:t>
            </a:r>
            <a:r>
              <a:rPr lang="it-IT" sz="1600" b="0" dirty="0">
                <a:solidFill>
                  <a:schemeClr val="tx1"/>
                </a:solidFill>
              </a:rPr>
              <a:t> e fare nel fare da </a:t>
            </a:r>
            <a:r>
              <a:rPr lang="it-IT" sz="1600" dirty="0">
                <a:solidFill>
                  <a:schemeClr val="tx1"/>
                </a:solidFill>
              </a:rPr>
              <a:t>cassa di risonanza </a:t>
            </a:r>
            <a:r>
              <a:rPr lang="it-IT" sz="1600" b="0" dirty="0">
                <a:solidFill>
                  <a:schemeClr val="tx1"/>
                </a:solidFill>
              </a:rPr>
              <a:t>alle </a:t>
            </a:r>
            <a:r>
              <a:rPr lang="it-IT" sz="1600" dirty="0">
                <a:solidFill>
                  <a:schemeClr val="tx1"/>
                </a:solidFill>
              </a:rPr>
              <a:t>iniziative</a:t>
            </a:r>
            <a:r>
              <a:rPr lang="it-IT" sz="1600" b="0" dirty="0">
                <a:solidFill>
                  <a:schemeClr val="tx1"/>
                </a:solidFill>
              </a:rPr>
              <a:t>, ad esempio nei rapporti con il Ministero, nella comunicazione istituzionale (anche internazionali) e nell’organizzazione di eventi di accoglienza</a:t>
            </a:r>
          </a:p>
          <a:p>
            <a:pPr marL="285750" indent="-285750" defTabSz="868680">
              <a:buFont typeface="Arial" panose="020B0604020202020204" pitchFamily="34" charset="0"/>
              <a:buChar char="•"/>
              <a:defRPr sz="2600"/>
            </a:pPr>
            <a:r>
              <a:rPr lang="it-IT" sz="1600" dirty="0">
                <a:solidFill>
                  <a:schemeClr val="tx1"/>
                </a:solidFill>
              </a:rPr>
              <a:t>Nascita</a:t>
            </a:r>
            <a:r>
              <a:rPr lang="it-IT" sz="1600" b="0" dirty="0">
                <a:solidFill>
                  <a:schemeClr val="tx1"/>
                </a:solidFill>
              </a:rPr>
              <a:t> di </a:t>
            </a:r>
            <a:r>
              <a:rPr lang="it-IT" sz="1600" dirty="0">
                <a:solidFill>
                  <a:schemeClr val="tx1"/>
                </a:solidFill>
              </a:rPr>
              <a:t>nuove relazioni </a:t>
            </a:r>
            <a:r>
              <a:rPr lang="it-IT" sz="1600" b="0" dirty="0">
                <a:solidFill>
                  <a:schemeClr val="tx1"/>
                </a:solidFill>
              </a:rPr>
              <a:t>e </a:t>
            </a:r>
            <a:r>
              <a:rPr lang="it-IT" sz="1600" dirty="0">
                <a:solidFill>
                  <a:schemeClr val="tx1"/>
                </a:solidFill>
              </a:rPr>
              <a:t>reti</a:t>
            </a:r>
            <a:r>
              <a:rPr lang="it-IT" sz="1600" b="0" dirty="0">
                <a:solidFill>
                  <a:schemeClr val="tx1"/>
                </a:solidFill>
              </a:rPr>
              <a:t> (per conoscere e confrontarsi con altre realtà), l’accesso a </a:t>
            </a:r>
            <a:r>
              <a:rPr lang="it-IT" sz="1600" dirty="0">
                <a:solidFill>
                  <a:schemeClr val="tx1"/>
                </a:solidFill>
              </a:rPr>
              <a:t>fondi e finanziamenti </a:t>
            </a:r>
            <a:r>
              <a:rPr lang="it-IT" sz="1600" b="0" dirty="0">
                <a:solidFill>
                  <a:schemeClr val="tx1"/>
                </a:solidFill>
              </a:rPr>
              <a:t>(dedicati a musei e iniziative locali) , la </a:t>
            </a:r>
            <a:r>
              <a:rPr lang="it-IT" sz="1600" dirty="0">
                <a:solidFill>
                  <a:schemeClr val="tx1"/>
                </a:solidFill>
              </a:rPr>
              <a:t>valorizzazione</a:t>
            </a:r>
            <a:r>
              <a:rPr lang="it-IT" sz="1600" b="0" dirty="0">
                <a:solidFill>
                  <a:schemeClr val="tx1"/>
                </a:solidFill>
              </a:rPr>
              <a:t> e </a:t>
            </a:r>
            <a:r>
              <a:rPr lang="it-IT" sz="1600" dirty="0">
                <a:solidFill>
                  <a:schemeClr val="tx1"/>
                </a:solidFill>
              </a:rPr>
              <a:t>consapevolezza</a:t>
            </a:r>
            <a:r>
              <a:rPr lang="it-IT" sz="1600" b="0" dirty="0">
                <a:solidFill>
                  <a:schemeClr val="tx1"/>
                </a:solidFill>
              </a:rPr>
              <a:t> delle proprie </a:t>
            </a:r>
            <a:r>
              <a:rPr lang="it-IT" sz="1600" dirty="0">
                <a:solidFill>
                  <a:schemeClr val="tx1"/>
                </a:solidFill>
              </a:rPr>
              <a:t>radici</a:t>
            </a:r>
            <a:r>
              <a:rPr lang="it-IT" sz="1600" b="0" dirty="0">
                <a:solidFill>
                  <a:schemeClr val="tx1"/>
                </a:solidFill>
              </a:rPr>
              <a:t> (riattivando memorie, tradizioni e orgoglio locale, rendono generazioni diverse parte attiva delle iniziative)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E7A87A44-A481-F690-692E-D1231C392D9A}"/>
              </a:ext>
            </a:extLst>
          </p:cNvPr>
          <p:cNvSpPr txBox="1">
            <a:spLocks/>
          </p:cNvSpPr>
          <p:nvPr/>
        </p:nvSpPr>
        <p:spPr>
          <a:xfrm>
            <a:off x="1651679" y="4228521"/>
            <a:ext cx="9979489" cy="48013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868680">
              <a:defRPr sz="2600"/>
            </a:pPr>
            <a:endParaRPr lang="it-IT" sz="1600" b="0" dirty="0">
              <a:solidFill>
                <a:schemeClr val="tx1"/>
              </a:solidFill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61512CA-8B9A-2552-4C9F-1EE4A434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11" y="3982467"/>
            <a:ext cx="1179338" cy="1028446"/>
          </a:xfrm>
          <a:prstGeom prst="rect">
            <a:avLst/>
          </a:prstGeom>
        </p:spPr>
      </p:pic>
      <p:sp>
        <p:nvSpPr>
          <p:cNvPr id="23" name="Titolo 1">
            <a:extLst>
              <a:ext uri="{FF2B5EF4-FFF2-40B4-BE49-F238E27FC236}">
                <a16:creationId xmlns:a16="http://schemas.microsoft.com/office/drawing/2014/main" id="{39FF22A6-296B-30CE-61A2-DD34ABC62EFE}"/>
              </a:ext>
            </a:extLst>
          </p:cNvPr>
          <p:cNvSpPr txBox="1">
            <a:spLocks/>
          </p:cNvSpPr>
          <p:nvPr/>
        </p:nvSpPr>
        <p:spPr>
          <a:xfrm>
            <a:off x="1448969" y="4016554"/>
            <a:ext cx="9237994" cy="48013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defTabSz="868680">
              <a:buFont typeface="Arial" panose="020B0604020202020204" pitchFamily="34" charset="0"/>
              <a:buChar char="•"/>
              <a:defRPr sz="2600"/>
            </a:pPr>
            <a:r>
              <a:rPr lang="it-IT" sz="1600" dirty="0">
                <a:solidFill>
                  <a:schemeClr val="tx1"/>
                </a:solidFill>
              </a:rPr>
              <a:t>Positiva capacità </a:t>
            </a:r>
            <a:r>
              <a:rPr lang="it-IT" sz="1600" b="0" dirty="0">
                <a:solidFill>
                  <a:schemeClr val="tx1"/>
                </a:solidFill>
              </a:rPr>
              <a:t>da parte di </a:t>
            </a:r>
            <a:r>
              <a:rPr lang="it-IT" sz="1600" b="0" dirty="0" err="1">
                <a:solidFill>
                  <a:schemeClr val="tx1"/>
                </a:solidFill>
              </a:rPr>
              <a:t>Italea</a:t>
            </a:r>
            <a:r>
              <a:rPr lang="it-IT" sz="1600" b="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di</a:t>
            </a:r>
            <a:r>
              <a:rPr lang="it-IT" sz="1600" b="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sviluppare:</a:t>
            </a:r>
            <a:r>
              <a:rPr lang="it-IT" sz="1600" b="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iniziative</a:t>
            </a:r>
            <a:r>
              <a:rPr lang="it-IT" sz="1600" b="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esperienziali</a:t>
            </a:r>
            <a:r>
              <a:rPr lang="it-IT" sz="1600" b="0" dirty="0">
                <a:solidFill>
                  <a:schemeClr val="tx1"/>
                </a:solidFill>
              </a:rPr>
              <a:t> autentiche, attività di </a:t>
            </a:r>
            <a:r>
              <a:rPr lang="it-IT" sz="1600" dirty="0">
                <a:solidFill>
                  <a:schemeClr val="tx1"/>
                </a:solidFill>
              </a:rPr>
              <a:t>comunicazione</a:t>
            </a:r>
            <a:r>
              <a:rPr lang="it-IT" sz="1600" b="0" dirty="0">
                <a:solidFill>
                  <a:schemeClr val="tx1"/>
                </a:solidFill>
              </a:rPr>
              <a:t> e </a:t>
            </a:r>
            <a:r>
              <a:rPr lang="it-IT" sz="1600" dirty="0">
                <a:solidFill>
                  <a:schemeClr val="tx1"/>
                </a:solidFill>
              </a:rPr>
              <a:t>promozione</a:t>
            </a:r>
            <a:r>
              <a:rPr lang="it-IT" sz="1600" b="0" dirty="0">
                <a:solidFill>
                  <a:schemeClr val="tx1"/>
                </a:solidFill>
              </a:rPr>
              <a:t> (sia locali ma anche internazionali) e </a:t>
            </a:r>
            <a:r>
              <a:rPr lang="it-IT" sz="1600" dirty="0">
                <a:solidFill>
                  <a:schemeClr val="tx1"/>
                </a:solidFill>
              </a:rPr>
              <a:t>materiali</a:t>
            </a:r>
            <a:r>
              <a:rPr lang="it-IT" sz="1600" b="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culturali</a:t>
            </a:r>
            <a:r>
              <a:rPr lang="it-IT" sz="1600" b="0" dirty="0">
                <a:solidFill>
                  <a:schemeClr val="tx1"/>
                </a:solidFill>
              </a:rPr>
              <a:t> in grado di rafforzare il patrimonio collettivo (come raccolte di storie, podcast, mostre scolastiche)</a:t>
            </a:r>
          </a:p>
          <a:p>
            <a:pPr marL="285750" indent="-285750" defTabSz="868680">
              <a:buFont typeface="Arial" panose="020B0604020202020204" pitchFamily="34" charset="0"/>
              <a:buChar char="•"/>
              <a:defRPr sz="2600"/>
            </a:pPr>
            <a:r>
              <a:rPr lang="it-IT" sz="1600" dirty="0">
                <a:solidFill>
                  <a:schemeClr val="tx1"/>
                </a:solidFill>
              </a:rPr>
              <a:t>Elevata</a:t>
            </a:r>
            <a:r>
              <a:rPr lang="it-IT" sz="1600" b="0" dirty="0">
                <a:solidFill>
                  <a:schemeClr val="tx1"/>
                </a:solidFill>
              </a:rPr>
              <a:t> capacità di </a:t>
            </a:r>
            <a:r>
              <a:rPr lang="it-IT" sz="1600" dirty="0">
                <a:solidFill>
                  <a:schemeClr val="tx1"/>
                </a:solidFill>
              </a:rPr>
              <a:t>ascolto</a:t>
            </a:r>
            <a:r>
              <a:rPr lang="it-IT" sz="1600" b="0" dirty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</a:rPr>
              <a:t>coinvolgimento</a:t>
            </a:r>
            <a:r>
              <a:rPr lang="it-IT" sz="1600" b="0" dirty="0">
                <a:solidFill>
                  <a:schemeClr val="tx1"/>
                </a:solidFill>
              </a:rPr>
              <a:t> e </a:t>
            </a:r>
            <a:r>
              <a:rPr lang="it-IT" sz="1600" dirty="0">
                <a:solidFill>
                  <a:schemeClr val="tx1"/>
                </a:solidFill>
              </a:rPr>
              <a:t>dialogo</a:t>
            </a:r>
            <a:r>
              <a:rPr lang="it-IT" sz="1600" b="0" dirty="0">
                <a:solidFill>
                  <a:schemeClr val="tx1"/>
                </a:solidFill>
              </a:rPr>
              <a:t> dei referenti incontrati di </a:t>
            </a:r>
            <a:r>
              <a:rPr lang="it-IT" sz="1600" b="0" dirty="0" err="1">
                <a:solidFill>
                  <a:schemeClr val="tx1"/>
                </a:solidFill>
              </a:rPr>
              <a:t>Italea</a:t>
            </a:r>
            <a:r>
              <a:rPr lang="it-IT" sz="1600" b="0" dirty="0">
                <a:solidFill>
                  <a:schemeClr val="tx1"/>
                </a:solidFill>
              </a:rPr>
              <a:t>, con attività di on-</a:t>
            </a:r>
            <a:r>
              <a:rPr lang="it-IT" sz="1600" b="0" dirty="0" err="1">
                <a:solidFill>
                  <a:schemeClr val="tx1"/>
                </a:solidFill>
              </a:rPr>
              <a:t>boarding</a:t>
            </a:r>
            <a:r>
              <a:rPr lang="it-IT" sz="1600" b="0" dirty="0">
                <a:solidFill>
                  <a:schemeClr val="tx1"/>
                </a:solidFill>
              </a:rPr>
              <a:t> chiari e  momenti di riflessione stimolanti</a:t>
            </a:r>
          </a:p>
          <a:p>
            <a:pPr marL="285750" indent="-285750" defTabSz="868680">
              <a:buFont typeface="Arial" panose="020B0604020202020204" pitchFamily="34" charset="0"/>
              <a:buChar char="•"/>
              <a:defRPr sz="2600"/>
            </a:pPr>
            <a:r>
              <a:rPr lang="it-IT" sz="1600" b="0" dirty="0">
                <a:solidFill>
                  <a:schemeClr val="tx1"/>
                </a:solidFill>
              </a:rPr>
              <a:t>Capacità di </a:t>
            </a:r>
            <a:r>
              <a:rPr lang="it-IT" sz="1600" dirty="0">
                <a:solidFill>
                  <a:schemeClr val="tx1"/>
                </a:solidFill>
              </a:rPr>
              <a:t>creare connessioni</a:t>
            </a:r>
            <a:r>
              <a:rPr lang="it-IT" sz="1600" b="0" dirty="0">
                <a:solidFill>
                  <a:schemeClr val="tx1"/>
                </a:solidFill>
              </a:rPr>
              <a:t>, di </a:t>
            </a:r>
            <a:r>
              <a:rPr lang="it-IT" sz="1600" dirty="0">
                <a:solidFill>
                  <a:schemeClr val="tx1"/>
                </a:solidFill>
              </a:rPr>
              <a:t>amplificare</a:t>
            </a:r>
            <a:r>
              <a:rPr lang="it-IT" sz="1600" b="0" dirty="0">
                <a:solidFill>
                  <a:schemeClr val="tx1"/>
                </a:solidFill>
              </a:rPr>
              <a:t> la </a:t>
            </a:r>
            <a:r>
              <a:rPr lang="it-IT" sz="1600" dirty="0">
                <a:solidFill>
                  <a:schemeClr val="tx1"/>
                </a:solidFill>
              </a:rPr>
              <a:t>visibilità</a:t>
            </a:r>
            <a:r>
              <a:rPr lang="it-IT" sz="1600" b="0" dirty="0">
                <a:solidFill>
                  <a:schemeClr val="tx1"/>
                </a:solidFill>
              </a:rPr>
              <a:t> e </a:t>
            </a:r>
            <a:r>
              <a:rPr lang="it-IT" sz="1600" dirty="0">
                <a:solidFill>
                  <a:schemeClr val="tx1"/>
                </a:solidFill>
              </a:rPr>
              <a:t>promuovere</a:t>
            </a:r>
            <a:r>
              <a:rPr lang="it-IT" sz="1600" b="0" dirty="0">
                <a:solidFill>
                  <a:schemeClr val="tx1"/>
                </a:solidFill>
              </a:rPr>
              <a:t> un </a:t>
            </a:r>
            <a:r>
              <a:rPr lang="it-IT" sz="1600" dirty="0">
                <a:solidFill>
                  <a:schemeClr val="tx1"/>
                </a:solidFill>
              </a:rPr>
              <a:t>patrimonio</a:t>
            </a:r>
            <a:r>
              <a:rPr lang="it-IT" sz="1600" b="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immateriale</a:t>
            </a:r>
            <a:r>
              <a:rPr lang="it-IT" sz="1600" b="0" dirty="0">
                <a:solidFill>
                  <a:schemeClr val="tx1"/>
                </a:solidFill>
              </a:rPr>
              <a:t> di tradizioni e storie locali, fino ad ora marginalizzato</a:t>
            </a:r>
          </a:p>
          <a:p>
            <a:pPr marL="285750" indent="-285750" defTabSz="868680">
              <a:buFont typeface="Arial" panose="020B0604020202020204" pitchFamily="34" charset="0"/>
              <a:buChar char="•"/>
              <a:defRPr sz="2600"/>
            </a:pPr>
            <a:endParaRPr lang="it-IT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15899"/>
      </p:ext>
    </p:extLst>
  </p:cSld>
  <p:clrMapOvr>
    <a:masterClrMapping/>
  </p:clrMapOvr>
</p:sld>
</file>

<file path=ppt/theme/theme1.xml><?xml version="1.0" encoding="utf-8"?>
<a:theme xmlns:a="http://schemas.openxmlformats.org/drawingml/2006/main" name="TdR_12_23">
  <a:themeElements>
    <a:clrScheme name="Italea Template">
      <a:dk1>
        <a:sysClr val="windowText" lastClr="000000"/>
      </a:dk1>
      <a:lt1>
        <a:srgbClr val="FFFFFF"/>
      </a:lt1>
      <a:dk2>
        <a:srgbClr val="001490"/>
      </a:dk2>
      <a:lt2>
        <a:srgbClr val="FFFFFF"/>
      </a:lt2>
      <a:accent1>
        <a:srgbClr val="001490"/>
      </a:accent1>
      <a:accent2>
        <a:srgbClr val="83D9E2"/>
      </a:accent2>
      <a:accent3>
        <a:srgbClr val="FF3543"/>
      </a:accent3>
      <a:accent4>
        <a:srgbClr val="600A83"/>
      </a:accent4>
      <a:accent5>
        <a:srgbClr val="610614"/>
      </a:accent5>
      <a:accent6>
        <a:srgbClr val="00BF72"/>
      </a:accent6>
      <a:hlink>
        <a:srgbClr val="00B0F0"/>
      </a:hlink>
      <a:folHlink>
        <a:srgbClr val="FAE22B"/>
      </a:folHlink>
    </a:clrScheme>
    <a:fontScheme name="Italea Template">
      <a:majorFont>
        <a:latin typeface="SempioneGrotesk"/>
        <a:ea typeface=""/>
        <a:cs typeface=""/>
      </a:majorFont>
      <a:minorFont>
        <a:latin typeface="Sempione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R_12_23" id="{6DB1842B-CD92-9D42-A5BF-E171FC40DA52}" vid="{4C95B39B-A14D-4D46-92ED-CA2095D192E6}"/>
    </a:ext>
  </a:extLst>
</a:theme>
</file>

<file path=ppt/theme/theme2.xml><?xml version="1.0" encoding="utf-8"?>
<a:theme xmlns:a="http://schemas.openxmlformats.org/drawingml/2006/main" name="TdR_12_23">
  <a:themeElements>
    <a:clrScheme name="Italea Template">
      <a:dk1>
        <a:sysClr val="windowText" lastClr="000000"/>
      </a:dk1>
      <a:lt1>
        <a:srgbClr val="FFFFFF"/>
      </a:lt1>
      <a:dk2>
        <a:srgbClr val="001490"/>
      </a:dk2>
      <a:lt2>
        <a:srgbClr val="FFFFFF"/>
      </a:lt2>
      <a:accent1>
        <a:srgbClr val="001490"/>
      </a:accent1>
      <a:accent2>
        <a:srgbClr val="83D9E2"/>
      </a:accent2>
      <a:accent3>
        <a:srgbClr val="FF3543"/>
      </a:accent3>
      <a:accent4>
        <a:srgbClr val="600A83"/>
      </a:accent4>
      <a:accent5>
        <a:srgbClr val="610614"/>
      </a:accent5>
      <a:accent6>
        <a:srgbClr val="00BF72"/>
      </a:accent6>
      <a:hlink>
        <a:srgbClr val="00B0F0"/>
      </a:hlink>
      <a:folHlink>
        <a:srgbClr val="FAE22B"/>
      </a:folHlink>
    </a:clrScheme>
    <a:fontScheme name="Italea Template">
      <a:majorFont>
        <a:latin typeface="SempioneGrotesk"/>
        <a:ea typeface=""/>
        <a:cs typeface=""/>
      </a:majorFont>
      <a:minorFont>
        <a:latin typeface="Sempione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R_12_23" id="{6DB1842B-CD92-9D42-A5BF-E171FC40DA52}" vid="{4C95B39B-A14D-4D46-92ED-CA2095D192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ouleurs DOXA">
    <a:dk1>
      <a:srgbClr val="010444"/>
    </a:dk1>
    <a:lt1>
      <a:srgbClr val="FFFFFF"/>
    </a:lt1>
    <a:dk2>
      <a:srgbClr val="010444"/>
    </a:dk2>
    <a:lt2>
      <a:srgbClr val="F4F4F4"/>
    </a:lt2>
    <a:accent1>
      <a:srgbClr val="FFA300"/>
    </a:accent1>
    <a:accent2>
      <a:srgbClr val="EB0000"/>
    </a:accent2>
    <a:accent3>
      <a:srgbClr val="010444"/>
    </a:accent3>
    <a:accent4>
      <a:srgbClr val="97C928"/>
    </a:accent4>
    <a:accent5>
      <a:srgbClr val="EB0000"/>
    </a:accent5>
    <a:accent6>
      <a:srgbClr val="FFFFFF"/>
    </a:accent6>
    <a:hlink>
      <a:srgbClr val="FF6700"/>
    </a:hlink>
    <a:folHlink>
      <a:srgbClr val="010444"/>
    </a:folHlink>
  </a:clrScheme>
  <a:fontScheme name="Personnalisé 4">
    <a:majorFont>
      <a:latin typeface="Tenorite"/>
      <a:ea typeface=""/>
      <a:cs typeface=""/>
    </a:majorFont>
    <a:minorFont>
      <a:latin typeface="Tenori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TdR_12_23</Template>
  <TotalTime>11996</TotalTime>
  <Words>7967</Words>
  <Application>Microsoft Macintosh PowerPoint</Application>
  <PresentationFormat>Widescreen</PresentationFormat>
  <Paragraphs>1534</Paragraphs>
  <Slides>42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42</vt:i4>
      </vt:variant>
    </vt:vector>
  </HeadingPairs>
  <TitlesOfParts>
    <vt:vector size="55" baseType="lpstr">
      <vt:lpstr>Barlow</vt:lpstr>
      <vt:lpstr>SempioneGrotesk</vt:lpstr>
      <vt:lpstr>Arial Narrow</vt:lpstr>
      <vt:lpstr>SempioneGrotesk (Corpo)</vt:lpstr>
      <vt:lpstr>Arial</vt:lpstr>
      <vt:lpstr>Dreaming Outloud Pro</vt:lpstr>
      <vt:lpstr>Calibri</vt:lpstr>
      <vt:lpstr>Aptos</vt:lpstr>
      <vt:lpstr>Wingdings</vt:lpstr>
      <vt:lpstr>Tenorite</vt:lpstr>
      <vt:lpstr>Verdana</vt:lpstr>
      <vt:lpstr>TdR_12_23</vt:lpstr>
      <vt:lpstr>TdR_12_23</vt:lpstr>
      <vt:lpstr>Italea  </vt:lpstr>
      <vt:lpstr>BACKGROUND</vt:lpstr>
      <vt:lpstr>FASE QUALITATIVA ASCOLTO DI AMMINISTRATORI LOCALI, OPERATORI TURISTICI, ASSOCIAZIONI DI PROMOZIONE TERRITORIALE</vt:lpstr>
      <vt:lpstr>Il progetto «Turismo delle radici» </vt:lpstr>
      <vt:lpstr>Il progetto si fonda su emozioni forti, che alimentano narrazioni e coinvolgimento, sia in chi torna, sia in chi accoglie</vt:lpstr>
      <vt:lpstr>Presentazione standard di PowerPoint</vt:lpstr>
      <vt:lpstr>Italea</vt:lpstr>
      <vt:lpstr>Aspettative e vissuti verso l’iniziativa</vt:lpstr>
      <vt:lpstr>Gli elementi che hanno funzionato e le ricadute osservate</vt:lpstr>
      <vt:lpstr>FASE QUANTITATIVA ASCOLTO DI ITALO-DISCENDENTI  ED EXPAT</vt:lpstr>
      <vt:lpstr>Campione intervistato</vt:lpstr>
      <vt:lpstr>Campione intervistato</vt:lpstr>
      <vt:lpstr>Interesse per un viaggio in Italia in futuro</vt:lpstr>
      <vt:lpstr>Driver per un viaggio in Italia</vt:lpstr>
      <vt:lpstr>Interesse per le esperienze durante il viaggio in Italia</vt:lpstr>
      <vt:lpstr>Prossimo viaggio: canali informativi</vt:lpstr>
      <vt:lpstr>Prossimo viaggio: informazioni ricercate</vt:lpstr>
      <vt:lpstr>Prossimo viaggio: rilevanza interlocutore locale</vt:lpstr>
      <vt:lpstr>Prossimo viaggio: rilevanza servizio dedicato</vt:lpstr>
      <vt:lpstr>Focus Italea</vt:lpstr>
      <vt:lpstr>Presentazione Italea somministrata agli intervistati</vt:lpstr>
      <vt:lpstr>Presentazione standard di PowerPoint</vt:lpstr>
      <vt:lpstr>Italea: conoscenza ed esperienza di utilizzo</vt:lpstr>
      <vt:lpstr>Italea: soddisfazione per il servizio</vt:lpstr>
      <vt:lpstr>Presentazione standard di PowerPoint</vt:lpstr>
      <vt:lpstr>Italea: canale conoscitivo</vt:lpstr>
      <vt:lpstr>Italea: accoglienza servizio</vt:lpstr>
      <vt:lpstr>Italea: attrattività della proposta</vt:lpstr>
      <vt:lpstr>Italea: interesse per l'iniziativa</vt:lpstr>
      <vt:lpstr>Italea: utilità percepita</vt:lpstr>
      <vt:lpstr>Italea: apertura ad utilizzare il servizio</vt:lpstr>
      <vt:lpstr>Presentazione standard di PowerPoint</vt:lpstr>
      <vt:lpstr>Italea: conoscenza ed esperienza di utilizzo</vt:lpstr>
      <vt:lpstr>Italea: soddisfazione per il servizio</vt:lpstr>
      <vt:lpstr>Presentazione standard di PowerPoint</vt:lpstr>
      <vt:lpstr>Italea: canale conoscitivo</vt:lpstr>
      <vt:lpstr>Italea: accoglienza servizio </vt:lpstr>
      <vt:lpstr>Italea: attrattività della proposta</vt:lpstr>
      <vt:lpstr>Italea: interesse per la proposta </vt:lpstr>
      <vt:lpstr>Italea: utilità percepita</vt:lpstr>
      <vt:lpstr>Italea: apertura ad utilizzare il servizio</vt:lpstr>
      <vt:lpstr>Grazie.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Partecipazione agli eventi all’estero</dc:title>
  <dc:creator>Kartik Kotian</dc:creator>
  <cp:lastModifiedBy>marina gabrieli</cp:lastModifiedBy>
  <cp:revision>89</cp:revision>
  <dcterms:created xsi:type="dcterms:W3CDTF">2023-04-03T09:54:00Z</dcterms:created>
  <dcterms:modified xsi:type="dcterms:W3CDTF">2026-06-23T10:15:26Z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0x010100E950B391E1EC0D4C99EF5B2A104DE383</vt:lpwstr>
  </property>
  <property fmtid="{D5CDD505-2E9C-101B-9397-08002B2CF9AE}" pid="3" name="MediaServiceImageTags">
    <vt:lpwstr/>
  </property>
</Properties>
</file>